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29"/>
  </p:notesMasterIdLst>
  <p:sldIdLst>
    <p:sldId id="256" r:id="rId2"/>
    <p:sldId id="257" r:id="rId3"/>
    <p:sldId id="258" r:id="rId4"/>
    <p:sldId id="296" r:id="rId5"/>
    <p:sldId id="300" r:id="rId6"/>
    <p:sldId id="301" r:id="rId7"/>
    <p:sldId id="302" r:id="rId8"/>
    <p:sldId id="290" r:id="rId9"/>
    <p:sldId id="303" r:id="rId10"/>
    <p:sldId id="304" r:id="rId11"/>
    <p:sldId id="305" r:id="rId12"/>
    <p:sldId id="306" r:id="rId13"/>
    <p:sldId id="307" r:id="rId14"/>
    <p:sldId id="312" r:id="rId15"/>
    <p:sldId id="313" r:id="rId16"/>
    <p:sldId id="314" r:id="rId17"/>
    <p:sldId id="315" r:id="rId18"/>
    <p:sldId id="316" r:id="rId19"/>
    <p:sldId id="317" r:id="rId20"/>
    <p:sldId id="318" r:id="rId21"/>
    <p:sldId id="319" r:id="rId22"/>
    <p:sldId id="320" r:id="rId23"/>
    <p:sldId id="321" r:id="rId24"/>
    <p:sldId id="322" r:id="rId25"/>
    <p:sldId id="292" r:id="rId26"/>
    <p:sldId id="293" r:id="rId27"/>
    <p:sldId id="294" r:id="rId2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a:fontRef idx="min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 styleId="{8F44A2F1-9E1F-4B54-A3A2-5F16C0AD49E2}" styleName="">
    <a:tblBg/>
    <a:wholeTbl>
      <a:tcTxStyle b="off" i="off">
        <a:fontRef idx="minor">
          <a:srgbClr val="5F7579"/>
        </a:fontRef>
        <a:srgbClr val="5F7579"/>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3"/>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46"/>
    <p:restoredTop sz="92569" autoAdjust="0"/>
  </p:normalViewPr>
  <p:slideViewPr>
    <p:cSldViewPr snapToGrid="0" snapToObjects="1">
      <p:cViewPr>
        <p:scale>
          <a:sx n="59" d="100"/>
          <a:sy n="59" d="100"/>
        </p:scale>
        <p:origin x="1024" y="-120"/>
      </p:cViewPr>
      <p:guideLst>
        <p:guide orient="horz" pos="3072"/>
        <p:guide pos="4096"/>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70" name="Shape 17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94397584"/>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08099" y="1141048"/>
            <a:ext cx="7990777" cy="3614480"/>
          </a:xfrm>
        </p:spPr>
        <p:txBody>
          <a:bodyPr bIns="0" anchor="b">
            <a:normAutofit/>
          </a:bodyPr>
          <a:lstStyle>
            <a:lvl1pPr algn="l">
              <a:defRPr sz="7680"/>
            </a:lvl1pPr>
          </a:lstStyle>
          <a:p>
            <a:r>
              <a:rPr lang="en-US" smtClean="0"/>
              <a:t>Click to edit Master title style</a:t>
            </a:r>
            <a:endParaRPr lang="en-US" dirty="0"/>
          </a:p>
        </p:txBody>
      </p:sp>
      <p:sp>
        <p:nvSpPr>
          <p:cNvPr id="3" name="Subtitle 2"/>
          <p:cNvSpPr>
            <a:spLocks noGrp="1"/>
          </p:cNvSpPr>
          <p:nvPr>
            <p:ph type="subTitle" idx="1"/>
          </p:nvPr>
        </p:nvSpPr>
        <p:spPr>
          <a:xfrm>
            <a:off x="3408099" y="5022159"/>
            <a:ext cx="7990777" cy="1390394"/>
          </a:xfrm>
        </p:spPr>
        <p:txBody>
          <a:bodyPr tIns="91440" bIns="91440">
            <a:normAutofit/>
          </a:bodyPr>
          <a:lstStyle>
            <a:lvl1pPr marL="0" indent="0" algn="l">
              <a:buNone/>
              <a:defRPr sz="2276" b="0" cap="all" baseline="0">
                <a:solidFill>
                  <a:schemeClr val="tx1"/>
                </a:solidFill>
              </a:defRPr>
            </a:lvl1pPr>
            <a:lvl2pPr marL="487672" indent="0" algn="ctr">
              <a:buNone/>
              <a:defRPr sz="2133"/>
            </a:lvl2pPr>
            <a:lvl3pPr marL="975345" indent="0" algn="ctr">
              <a:buNone/>
              <a:defRPr sz="1920"/>
            </a:lvl3pPr>
            <a:lvl4pPr marL="1463017" indent="0" algn="ctr">
              <a:buNone/>
              <a:defRPr sz="1707"/>
            </a:lvl4pPr>
            <a:lvl5pPr marL="1950690" indent="0" algn="ctr">
              <a:buNone/>
              <a:defRPr sz="1707"/>
            </a:lvl5pPr>
            <a:lvl6pPr marL="2438362" indent="0" algn="ctr">
              <a:buNone/>
              <a:defRPr sz="1707"/>
            </a:lvl6pPr>
            <a:lvl7pPr marL="2926034" indent="0" algn="ctr">
              <a:buNone/>
              <a:defRPr sz="1707"/>
            </a:lvl7pPr>
            <a:lvl8pPr marL="3413707" indent="0" algn="ctr">
              <a:buNone/>
              <a:defRPr sz="1707"/>
            </a:lvl8pPr>
            <a:lvl9pPr marL="3901379" indent="0" algn="ctr">
              <a:buNone/>
              <a:defRPr sz="170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9/14/18</a:t>
            </a:fld>
            <a:endParaRPr lang="en-US" dirty="0"/>
          </a:p>
        </p:txBody>
      </p:sp>
      <p:sp>
        <p:nvSpPr>
          <p:cNvPr id="5" name="Footer Placeholder 4"/>
          <p:cNvSpPr>
            <a:spLocks noGrp="1"/>
          </p:cNvSpPr>
          <p:nvPr>
            <p:ph type="ftr" sz="quarter" idx="11"/>
          </p:nvPr>
        </p:nvSpPr>
        <p:spPr>
          <a:xfrm>
            <a:off x="3408098" y="468350"/>
            <a:ext cx="4389393" cy="439753"/>
          </a:xfrm>
        </p:spPr>
        <p:txBody>
          <a:bodyPr/>
          <a:lstStyle/>
          <a:p>
            <a:endParaRPr lang="en-US" dirty="0"/>
          </a:p>
        </p:txBody>
      </p:sp>
      <p:sp>
        <p:nvSpPr>
          <p:cNvPr id="6" name="Slide Number Placeholder 5"/>
          <p:cNvSpPr>
            <a:spLocks noGrp="1"/>
          </p:cNvSpPr>
          <p:nvPr>
            <p:ph type="sldNum" sz="quarter" idx="12"/>
          </p:nvPr>
        </p:nvSpPr>
        <p:spPr>
          <a:xfrm>
            <a:off x="2040467" y="1136317"/>
            <a:ext cx="1140629" cy="716200"/>
          </a:xfrm>
        </p:spPr>
        <p:txBody>
          <a:bodyPr/>
          <a:lstStyle/>
          <a:p>
            <a:fld id="{86CB4B4D-7CA3-9044-876B-883B54F8677D}" type="slidenum">
              <a:rPr lang="uk-UA" smtClean="0"/>
              <a:t>‹#›</a:t>
            </a:fld>
            <a:endParaRPr lang="uk-UA" dirty="0"/>
          </a:p>
        </p:txBody>
      </p:sp>
      <p:cxnSp>
        <p:nvCxnSpPr>
          <p:cNvPr id="15" name="Straight Connector 14"/>
          <p:cNvCxnSpPr/>
          <p:nvPr/>
        </p:nvCxnSpPr>
        <p:spPr>
          <a:xfrm>
            <a:off x="3408099" y="5018371"/>
            <a:ext cx="7990777"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2052966" y="2626970"/>
            <a:ext cx="934591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8974" y="1136319"/>
            <a:ext cx="1568750" cy="6627398"/>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52966" y="1136319"/>
            <a:ext cx="7539335" cy="66273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dirty="0"/>
          </a:p>
        </p:txBody>
      </p:sp>
      <p:cxnSp>
        <p:nvCxnSpPr>
          <p:cNvPr id="15" name="Straight Connector 14"/>
          <p:cNvCxnSpPr/>
          <p:nvPr/>
        </p:nvCxnSpPr>
        <p:spPr>
          <a:xfrm>
            <a:off x="9838973" y="1136319"/>
            <a:ext cx="0" cy="6627398"/>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r>
              <a:t>Title Text</a:t>
            </a:r>
          </a:p>
        </p:txBody>
      </p:sp>
      <p:sp>
        <p:nvSpPr>
          <p:cNvPr id="41" name="Shape 41"/>
          <p:cNvSpPr>
            <a:spLocks noGrp="1"/>
          </p:cNvSpPr>
          <p:nvPr>
            <p:ph type="body" idx="1"/>
          </p:nvPr>
        </p:nvSpPr>
        <p:spPr>
          <a:xfrm>
            <a:off x="355600" y="3187700"/>
            <a:ext cx="122936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93081368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42" name="Shape 142"/>
          <p:cNvSpPr>
            <a:spLocks noGrp="1"/>
          </p:cNvSpPr>
          <p:nvPr>
            <p:ph type="pic" sz="half" idx="13"/>
          </p:nvPr>
        </p:nvSpPr>
        <p:spPr>
          <a:xfrm>
            <a:off x="7518400" y="2819400"/>
            <a:ext cx="4381500" cy="6591300"/>
          </a:xfrm>
          <a:prstGeom prst="rect">
            <a:avLst/>
          </a:prstGeom>
        </p:spPr>
        <p:txBody>
          <a:bodyPr lIns="91439" tIns="45719" rIns="91439" bIns="45719" anchor="t"/>
          <a:lstStyle/>
          <a:p>
            <a:endParaRPr dirty="0"/>
          </a:p>
        </p:txBody>
      </p:sp>
      <p:sp>
        <p:nvSpPr>
          <p:cNvPr id="143" name="Shape 143"/>
          <p:cNvSpPr>
            <a:spLocks noGrp="1"/>
          </p:cNvSpPr>
          <p:nvPr>
            <p:ph type="title"/>
          </p:nvPr>
        </p:nvSpPr>
        <p:spPr>
          <a:prstGeom prst="rect">
            <a:avLst/>
          </a:prstGeom>
        </p:spPr>
        <p:txBody>
          <a:bodyPr/>
          <a:lstStyle/>
          <a:p>
            <a:r>
              <a:t>Title Text</a:t>
            </a:r>
          </a:p>
        </p:txBody>
      </p:sp>
      <p:sp>
        <p:nvSpPr>
          <p:cNvPr id="144" name="Shape 144"/>
          <p:cNvSpPr>
            <a:spLocks noGrp="1"/>
          </p:cNvSpPr>
          <p:nvPr>
            <p:ph type="body" sz="half" idx="1"/>
          </p:nvPr>
        </p:nvSpPr>
        <p:spPr>
          <a:xfrm>
            <a:off x="355600" y="3187700"/>
            <a:ext cx="58928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145" name="Shape 145"/>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56026439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Top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8" name="Shape 88"/>
          <p:cNvSpPr>
            <a:spLocks noGrp="1"/>
          </p:cNvSpPr>
          <p:nvPr>
            <p:ph type="title"/>
          </p:nvPr>
        </p:nvSpPr>
        <p:spPr>
          <a:prstGeom prst="rect">
            <a:avLst/>
          </a:prstGeom>
        </p:spPr>
        <p:txBody>
          <a:bodyPr/>
          <a:lstStyle/>
          <a:p>
            <a:r>
              <a:t>Title Text</a:t>
            </a:r>
          </a:p>
        </p:txBody>
      </p:sp>
      <p:sp>
        <p:nvSpPr>
          <p:cNvPr id="89" name="Shape 89"/>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dirty="0"/>
          </a:p>
        </p:txBody>
      </p:sp>
    </p:spTree>
    <p:extLst>
      <p:ext uri="{BB962C8B-B14F-4D97-AF65-F5344CB8AC3E}">
        <p14:creationId xmlns:p14="http://schemas.microsoft.com/office/powerpoint/2010/main" val="17954455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2052966" y="2626970"/>
            <a:ext cx="934591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52965" y="2497607"/>
            <a:ext cx="7988625" cy="2685084"/>
          </a:xfrm>
        </p:spPr>
        <p:txBody>
          <a:bodyPr anchor="b">
            <a:normAutofit/>
          </a:bodyPr>
          <a:lstStyle>
            <a:lvl1pPr algn="l">
              <a:defRPr sz="4551"/>
            </a:lvl1pPr>
          </a:lstStyle>
          <a:p>
            <a:r>
              <a:rPr lang="en-US" smtClean="0"/>
              <a:t>Click to edit Master title style</a:t>
            </a:r>
            <a:endParaRPr lang="en-US" dirty="0"/>
          </a:p>
        </p:txBody>
      </p:sp>
      <p:sp>
        <p:nvSpPr>
          <p:cNvPr id="3" name="Text Placeholder 2"/>
          <p:cNvSpPr>
            <a:spLocks noGrp="1"/>
          </p:cNvSpPr>
          <p:nvPr>
            <p:ph type="body" idx="1"/>
          </p:nvPr>
        </p:nvSpPr>
        <p:spPr>
          <a:xfrm>
            <a:off x="2052966" y="5413257"/>
            <a:ext cx="7988625" cy="1440610"/>
          </a:xfrm>
        </p:spPr>
        <p:txBody>
          <a:bodyPr tIns="91440">
            <a:normAutofit/>
          </a:bodyPr>
          <a:lstStyle>
            <a:lvl1pPr marL="0" indent="0" algn="l">
              <a:buNone/>
              <a:defRPr sz="2560">
                <a:solidFill>
                  <a:schemeClr val="tx1"/>
                </a:solidFill>
              </a:defRPr>
            </a:lvl1pPr>
            <a:lvl2pPr marL="487672" indent="0">
              <a:buNone/>
              <a:defRPr sz="2133">
                <a:solidFill>
                  <a:schemeClr val="tx1">
                    <a:tint val="75000"/>
                  </a:schemeClr>
                </a:solidFill>
              </a:defRPr>
            </a:lvl2pPr>
            <a:lvl3pPr marL="975345" indent="0">
              <a:buNone/>
              <a:defRPr sz="1920">
                <a:solidFill>
                  <a:schemeClr val="tx1">
                    <a:tint val="75000"/>
                  </a:schemeClr>
                </a:solidFill>
              </a:defRPr>
            </a:lvl3pPr>
            <a:lvl4pPr marL="1463017" indent="0">
              <a:buNone/>
              <a:defRPr sz="1707">
                <a:solidFill>
                  <a:schemeClr val="tx1">
                    <a:tint val="75000"/>
                  </a:schemeClr>
                </a:solidFill>
              </a:defRPr>
            </a:lvl4pPr>
            <a:lvl5pPr marL="1950690" indent="0">
              <a:buNone/>
              <a:defRPr sz="1707">
                <a:solidFill>
                  <a:schemeClr val="tx1">
                    <a:tint val="75000"/>
                  </a:schemeClr>
                </a:solidFill>
              </a:defRPr>
            </a:lvl5pPr>
            <a:lvl6pPr marL="2438362" indent="0">
              <a:buNone/>
              <a:defRPr sz="1707">
                <a:solidFill>
                  <a:schemeClr val="tx1">
                    <a:tint val="75000"/>
                  </a:schemeClr>
                </a:solidFill>
              </a:defRPr>
            </a:lvl6pPr>
            <a:lvl7pPr marL="2926034" indent="0">
              <a:buNone/>
              <a:defRPr sz="1707">
                <a:solidFill>
                  <a:schemeClr val="tx1">
                    <a:tint val="75000"/>
                  </a:schemeClr>
                </a:solidFill>
              </a:defRPr>
            </a:lvl7pPr>
            <a:lvl8pPr marL="3413707" indent="0">
              <a:buNone/>
              <a:defRPr sz="1707">
                <a:solidFill>
                  <a:schemeClr val="tx1">
                    <a:tint val="75000"/>
                  </a:schemeClr>
                </a:solidFill>
              </a:defRPr>
            </a:lvl8pPr>
            <a:lvl9pPr marL="3901379" indent="0">
              <a:buNone/>
              <a:defRPr sz="170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2052965" y="5411534"/>
            <a:ext cx="7988625"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52966" y="1144733"/>
            <a:ext cx="9345910" cy="15065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52964" y="2864265"/>
            <a:ext cx="4445683" cy="48889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953503" y="2864265"/>
            <a:ext cx="4445372" cy="4888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dirty="0"/>
          </a:p>
        </p:txBody>
      </p:sp>
      <p:cxnSp>
        <p:nvCxnSpPr>
          <p:cNvPr id="33" name="Straight Connector 32"/>
          <p:cNvCxnSpPr/>
          <p:nvPr/>
        </p:nvCxnSpPr>
        <p:spPr>
          <a:xfrm>
            <a:off x="2052966" y="2626970"/>
            <a:ext cx="934591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2052966" y="2626970"/>
            <a:ext cx="934591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2052965" y="1143701"/>
            <a:ext cx="9345911" cy="150232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052965" y="2872250"/>
            <a:ext cx="4445534" cy="1140541"/>
          </a:xfrm>
        </p:spPr>
        <p:txBody>
          <a:bodyPr anchor="b">
            <a:normAutofit/>
          </a:bodyPr>
          <a:lstStyle>
            <a:lvl1pPr marL="0" indent="0">
              <a:lnSpc>
                <a:spcPct val="100000"/>
              </a:lnSpc>
              <a:buNone/>
              <a:defRPr sz="3129" b="0" cap="all" baseline="0">
                <a:solidFill>
                  <a:schemeClr val="accent1"/>
                </a:solidFill>
              </a:defRPr>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smtClean="0"/>
              <a:t>Click to edit Master text styles</a:t>
            </a:r>
          </a:p>
        </p:txBody>
      </p:sp>
      <p:sp>
        <p:nvSpPr>
          <p:cNvPr id="4" name="Content Placeholder 3"/>
          <p:cNvSpPr>
            <a:spLocks noGrp="1"/>
          </p:cNvSpPr>
          <p:nvPr>
            <p:ph sz="half" idx="2"/>
          </p:nvPr>
        </p:nvSpPr>
        <p:spPr>
          <a:xfrm>
            <a:off x="2052965" y="4016740"/>
            <a:ext cx="4445534" cy="37610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953503" y="2877162"/>
            <a:ext cx="4445372" cy="1140959"/>
          </a:xfrm>
        </p:spPr>
        <p:txBody>
          <a:bodyPr anchor="b">
            <a:normAutofit/>
          </a:bodyPr>
          <a:lstStyle>
            <a:lvl1pPr marL="0" indent="0">
              <a:lnSpc>
                <a:spcPct val="100000"/>
              </a:lnSpc>
              <a:buNone/>
              <a:defRPr sz="3129" b="0" cap="all" baseline="0">
                <a:solidFill>
                  <a:schemeClr val="accent1"/>
                </a:solidFill>
              </a:defRPr>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smtClean="0"/>
              <a:t>Click to edit Master text styles</a:t>
            </a:r>
          </a:p>
        </p:txBody>
      </p:sp>
      <p:sp>
        <p:nvSpPr>
          <p:cNvPr id="6" name="Content Placeholder 5"/>
          <p:cNvSpPr>
            <a:spLocks noGrp="1"/>
          </p:cNvSpPr>
          <p:nvPr>
            <p:ph sz="quarter" idx="4"/>
          </p:nvPr>
        </p:nvSpPr>
        <p:spPr>
          <a:xfrm>
            <a:off x="6953503" y="4012788"/>
            <a:ext cx="4445372" cy="37509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uk-UA" smtClean="0"/>
              <a:t>‹#›</a:t>
            </a:fld>
            <a:endParaRPr lang="uk-U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2052966" y="2626970"/>
            <a:ext cx="934591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9/14/18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uk-UA" smtClean="0"/>
              <a:t>‹#›</a:t>
            </a:fld>
            <a:endParaRPr lang="uk-U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9/14/18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uk-UA" smtClean="0"/>
              <a:t>‹#›</a:t>
            </a:fld>
            <a:endParaRPr lang="uk-U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6638" y="1136318"/>
            <a:ext cx="3450240" cy="3195900"/>
          </a:xfrm>
        </p:spPr>
        <p:txBody>
          <a:bodyPr anchor="b">
            <a:normAutofit/>
          </a:bodyPr>
          <a:lstStyle>
            <a:lvl1pPr algn="l">
              <a:defRPr sz="3413"/>
            </a:lvl1pPr>
          </a:lstStyle>
          <a:p>
            <a:r>
              <a:rPr lang="en-US" smtClean="0"/>
              <a:t>Click to edit Master title style</a:t>
            </a:r>
            <a:endParaRPr lang="en-US" dirty="0"/>
          </a:p>
        </p:txBody>
      </p:sp>
      <p:sp>
        <p:nvSpPr>
          <p:cNvPr id="3" name="Content Placeholder 2"/>
          <p:cNvSpPr>
            <a:spLocks noGrp="1"/>
          </p:cNvSpPr>
          <p:nvPr>
            <p:ph idx="1"/>
          </p:nvPr>
        </p:nvSpPr>
        <p:spPr>
          <a:xfrm>
            <a:off x="5954355" y="1136319"/>
            <a:ext cx="5444520" cy="662588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46638" y="4558923"/>
            <a:ext cx="3452258" cy="3197413"/>
          </a:xfrm>
        </p:spPr>
        <p:txBody>
          <a:bodyPr>
            <a:normAutofit/>
          </a:bodyPr>
          <a:lstStyle>
            <a:lvl1pPr marL="0" indent="0" algn="l">
              <a:buNone/>
              <a:defRPr sz="2276"/>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dirty="0"/>
          </a:p>
        </p:txBody>
      </p:sp>
      <p:cxnSp>
        <p:nvCxnSpPr>
          <p:cNvPr id="17" name="Straight Connector 16"/>
          <p:cNvCxnSpPr/>
          <p:nvPr/>
        </p:nvCxnSpPr>
        <p:spPr>
          <a:xfrm>
            <a:off x="2050486" y="4558921"/>
            <a:ext cx="3446437"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7106135" y="685755"/>
            <a:ext cx="4993973" cy="7323166"/>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2053900" y="1606419"/>
            <a:ext cx="4615019" cy="2603497"/>
          </a:xfrm>
        </p:spPr>
        <p:txBody>
          <a:bodyPr anchor="b">
            <a:normAutofit/>
          </a:bodyPr>
          <a:lstStyle>
            <a:lvl1pPr>
              <a:defRPr sz="455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021515" y="1596506"/>
            <a:ext cx="3178664" cy="5498776"/>
          </a:xfrm>
          <a:solidFill>
            <a:schemeClr val="bg1">
              <a:lumMod val="85000"/>
            </a:schemeClr>
          </a:solidFill>
          <a:ln w="9525" cap="sq">
            <a:noFill/>
            <a:miter lim="800000"/>
          </a:ln>
          <a:effectLst/>
        </p:spPr>
        <p:txBody>
          <a:bodyPr anchor="t"/>
          <a:lstStyle>
            <a:lvl1pPr marL="0" indent="0" algn="ctr">
              <a:buNone/>
              <a:defRPr sz="3413"/>
            </a:lvl1pPr>
            <a:lvl2pPr marL="487672" indent="0">
              <a:buNone/>
              <a:defRPr sz="2987"/>
            </a:lvl2pPr>
            <a:lvl3pPr marL="975345" indent="0">
              <a:buNone/>
              <a:defRPr sz="2560"/>
            </a:lvl3pPr>
            <a:lvl4pPr marL="1463017" indent="0">
              <a:buNone/>
              <a:defRPr sz="2133"/>
            </a:lvl4pPr>
            <a:lvl5pPr marL="1950690" indent="0">
              <a:buNone/>
              <a:defRPr sz="2133"/>
            </a:lvl5pPr>
            <a:lvl6pPr marL="2438362" indent="0">
              <a:buNone/>
              <a:defRPr sz="2133"/>
            </a:lvl6pPr>
            <a:lvl7pPr marL="2926034" indent="0">
              <a:buNone/>
              <a:defRPr sz="2133"/>
            </a:lvl7pPr>
            <a:lvl8pPr marL="3413707" indent="0">
              <a:buNone/>
              <a:defRPr sz="2133"/>
            </a:lvl8pPr>
            <a:lvl9pPr marL="3901379" indent="0">
              <a:buNone/>
              <a:defRPr sz="2133"/>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052966" y="4474300"/>
            <a:ext cx="4608407" cy="2849766"/>
          </a:xfrm>
        </p:spPr>
        <p:txBody>
          <a:bodyPr>
            <a:normAutofit/>
          </a:bodyPr>
          <a:lstStyle>
            <a:lvl1pPr marL="0" indent="0" algn="l">
              <a:buNone/>
              <a:defRPr sz="2560"/>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smtClean="0"/>
              <a:t>Click to edit Master text styles</a:t>
            </a:r>
          </a:p>
        </p:txBody>
      </p:sp>
      <p:sp>
        <p:nvSpPr>
          <p:cNvPr id="5" name="Date Placeholder 4"/>
          <p:cNvSpPr>
            <a:spLocks noGrp="1"/>
          </p:cNvSpPr>
          <p:nvPr>
            <p:ph type="dt" sz="half" idx="10"/>
          </p:nvPr>
        </p:nvSpPr>
        <p:spPr>
          <a:xfrm>
            <a:off x="2043255" y="7779353"/>
            <a:ext cx="4625664" cy="455286"/>
          </a:xfrm>
        </p:spPr>
        <p:txBody>
          <a:bodyPr/>
          <a:lstStyle>
            <a:lvl1pPr algn="l">
              <a:defRPr/>
            </a:lvl1pPr>
          </a:lstStyle>
          <a:p>
            <a:fld id="{48A87A34-81AB-432B-8DAE-1953F412C126}" type="datetimeFigureOut">
              <a:rPr lang="en-US" dirty="0"/>
              <a:pPr/>
              <a:t>9/14/18</a:t>
            </a:fld>
            <a:endParaRPr lang="en-US" dirty="0"/>
          </a:p>
        </p:txBody>
      </p:sp>
      <p:sp>
        <p:nvSpPr>
          <p:cNvPr id="6" name="Footer Placeholder 5"/>
          <p:cNvSpPr>
            <a:spLocks noGrp="1"/>
          </p:cNvSpPr>
          <p:nvPr>
            <p:ph type="ftr" sz="quarter" idx="11"/>
          </p:nvPr>
        </p:nvSpPr>
        <p:spPr>
          <a:xfrm>
            <a:off x="2044488" y="453179"/>
            <a:ext cx="4624431" cy="456435"/>
          </a:xfrm>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dirty="0"/>
          </a:p>
        </p:txBody>
      </p:sp>
      <p:cxnSp>
        <p:nvCxnSpPr>
          <p:cNvPr id="31" name="Straight Connector 30"/>
          <p:cNvCxnSpPr/>
          <p:nvPr/>
        </p:nvCxnSpPr>
        <p:spPr>
          <a:xfrm>
            <a:off x="2049822" y="4470905"/>
            <a:ext cx="4610864"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866822"/>
            <a:ext cx="13004800" cy="580198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6">
            <a:extLst>
              <a:ext uri="{28A0092B-C50C-407E-A947-70E740481C1C}">
                <a14:useLocalDpi xmlns:a14="http://schemas.microsoft.com/office/drawing/2010/main" val="0"/>
              </a:ext>
            </a:extLst>
          </a:blip>
          <a:srcRect l="12500" t="1538" r="12500" b="-1538"/>
          <a:stretch/>
        </p:blipFill>
        <p:spPr>
          <a:xfrm>
            <a:off x="-1" y="8668805"/>
            <a:ext cx="13004801" cy="1101834"/>
          </a:xfrm>
          <a:prstGeom prst="rect">
            <a:avLst/>
          </a:prstGeom>
        </p:spPr>
      </p:pic>
      <p:cxnSp>
        <p:nvCxnSpPr>
          <p:cNvPr id="13" name="Straight Connector 12"/>
          <p:cNvCxnSpPr/>
          <p:nvPr/>
        </p:nvCxnSpPr>
        <p:spPr>
          <a:xfrm>
            <a:off x="0" y="8677158"/>
            <a:ext cx="130048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052966" y="1144207"/>
            <a:ext cx="9345910" cy="149224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52966" y="2866821"/>
            <a:ext cx="9345910" cy="49075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030637" y="469860"/>
            <a:ext cx="3368238" cy="439753"/>
          </a:xfrm>
          <a:prstGeom prst="rect">
            <a:avLst/>
          </a:prstGeom>
        </p:spPr>
        <p:txBody>
          <a:bodyPr vert="horz" lIns="91440" tIns="45720" rIns="91440" bIns="45720" rtlCol="0" anchor="ctr"/>
          <a:lstStyle>
            <a:lvl1pPr algn="r">
              <a:defRPr sz="1422">
                <a:solidFill>
                  <a:schemeClr val="tx1">
                    <a:tint val="75000"/>
                  </a:schemeClr>
                </a:solidFill>
              </a:defRPr>
            </a:lvl1pPr>
          </a:lstStyle>
          <a:p>
            <a:fld id="{48A87A34-81AB-432B-8DAE-1953F412C126}" type="datetimeFigureOut">
              <a:rPr lang="en-US" dirty="0"/>
              <a:pPr/>
              <a:t>9/14/18</a:t>
            </a:fld>
            <a:endParaRPr lang="en-US" dirty="0"/>
          </a:p>
        </p:txBody>
      </p:sp>
      <p:sp>
        <p:nvSpPr>
          <p:cNvPr id="5" name="Footer Placeholder 4"/>
          <p:cNvSpPr>
            <a:spLocks noGrp="1"/>
          </p:cNvSpPr>
          <p:nvPr>
            <p:ph type="ftr" sz="quarter" idx="3"/>
          </p:nvPr>
        </p:nvSpPr>
        <p:spPr>
          <a:xfrm>
            <a:off x="2052965" y="468350"/>
            <a:ext cx="5737250" cy="439753"/>
          </a:xfrm>
          <a:prstGeom prst="rect">
            <a:avLst/>
          </a:prstGeom>
        </p:spPr>
        <p:txBody>
          <a:bodyPr vert="horz" lIns="91440" tIns="45720" rIns="91440" bIns="45720" rtlCol="0" anchor="ctr"/>
          <a:lstStyle>
            <a:lvl1pPr algn="l">
              <a:defRPr sz="1422">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3653" y="1136317"/>
            <a:ext cx="1131728" cy="716200"/>
          </a:xfrm>
          <a:prstGeom prst="rect">
            <a:avLst/>
          </a:prstGeom>
        </p:spPr>
        <p:txBody>
          <a:bodyPr vert="horz" lIns="91440" tIns="45720" rIns="91440" bIns="45720" rtlCol="0" anchor="t"/>
          <a:lstStyle>
            <a:lvl1pPr algn="r">
              <a:defRPr sz="3982">
                <a:solidFill>
                  <a:schemeClr val="accent1"/>
                </a:solidFill>
              </a:defRPr>
            </a:lvl1pPr>
          </a:lstStyle>
          <a:p>
            <a:fld id="{86CB4B4D-7CA3-9044-876B-883B54F8677D}" type="slidenum">
              <a:rPr lang="uk-UA" smtClean="0"/>
              <a:t>‹#›</a:t>
            </a:fld>
            <a:endParaRPr lang="uk-UA" dirty="0"/>
          </a:p>
        </p:txBody>
      </p:sp>
    </p:spTree>
    <p:extLst>
      <p:ext uri="{BB962C8B-B14F-4D97-AF65-F5344CB8AC3E}">
        <p14:creationId xmlns:p14="http://schemas.microsoft.com/office/powerpoint/2010/main" val="133470562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txStyles>
    <p:titleStyle>
      <a:lvl1pPr algn="l" defTabSz="975345" rtl="0" eaLnBrk="1" latinLnBrk="0" hangingPunct="1">
        <a:lnSpc>
          <a:spcPct val="90000"/>
        </a:lnSpc>
        <a:spcBef>
          <a:spcPct val="0"/>
        </a:spcBef>
        <a:buNone/>
        <a:defRPr sz="4551" b="0" i="0" kern="1200" cap="all">
          <a:solidFill>
            <a:schemeClr val="tx1"/>
          </a:solidFill>
          <a:effectLst/>
          <a:latin typeface="+mj-lt"/>
          <a:ea typeface="+mj-ea"/>
          <a:cs typeface="+mj-cs"/>
        </a:defRPr>
      </a:lvl1pPr>
    </p:titleStyle>
    <p:bodyStyle>
      <a:lvl1pPr marL="325115" indent="-325115" algn="l" defTabSz="975345" rtl="0" eaLnBrk="1" latinLnBrk="0" hangingPunct="1">
        <a:lnSpc>
          <a:spcPct val="120000"/>
        </a:lnSpc>
        <a:spcBef>
          <a:spcPts val="1422"/>
        </a:spcBef>
        <a:buClr>
          <a:schemeClr val="accent1"/>
        </a:buClr>
        <a:buSzPct val="100000"/>
        <a:buFont typeface="Arial" panose="020B0604020202020204" pitchFamily="34" charset="0"/>
        <a:buChar char="•"/>
        <a:defRPr sz="2844" kern="1200" cap="none">
          <a:solidFill>
            <a:schemeClr val="tx1"/>
          </a:solidFill>
          <a:effectLst/>
          <a:latin typeface="+mn-lt"/>
          <a:ea typeface="+mn-ea"/>
          <a:cs typeface="+mn-cs"/>
        </a:defRPr>
      </a:lvl1pPr>
      <a:lvl2pPr marL="975345"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2276" kern="1200" cap="none" baseline="0">
          <a:solidFill>
            <a:schemeClr val="tx1"/>
          </a:solidFill>
          <a:effectLst/>
          <a:latin typeface="+mn-lt"/>
          <a:ea typeface="+mn-ea"/>
          <a:cs typeface="+mn-cs"/>
        </a:defRPr>
      </a:lvl2pPr>
      <a:lvl3pPr marL="1625575"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2276" kern="1200" cap="none">
          <a:solidFill>
            <a:schemeClr val="tx1"/>
          </a:solidFill>
          <a:effectLst/>
          <a:latin typeface="+mn-lt"/>
          <a:ea typeface="+mn-ea"/>
          <a:cs typeface="+mn-cs"/>
        </a:defRPr>
      </a:lvl3pPr>
      <a:lvl4pPr marL="2275804"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1991" kern="1200" cap="none" baseline="0">
          <a:solidFill>
            <a:schemeClr val="tx1"/>
          </a:solidFill>
          <a:effectLst/>
          <a:latin typeface="+mn-lt"/>
          <a:ea typeface="+mn-ea"/>
          <a:cs typeface="+mn-cs"/>
        </a:defRPr>
      </a:lvl4pPr>
      <a:lvl5pPr marL="2926034"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1707" kern="1200" cap="none">
          <a:solidFill>
            <a:schemeClr val="tx1"/>
          </a:solidFill>
          <a:effectLst/>
          <a:latin typeface="+mn-lt"/>
          <a:ea typeface="+mn-ea"/>
          <a:cs typeface="+mn-cs"/>
        </a:defRPr>
      </a:lvl5pPr>
      <a:lvl6pPr marL="357626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a:solidFill>
            <a:schemeClr val="tx1"/>
          </a:solidFill>
          <a:effectLst/>
          <a:latin typeface="+mn-lt"/>
          <a:ea typeface="+mn-ea"/>
          <a:cs typeface="+mn-cs"/>
        </a:defRPr>
      </a:lvl6pPr>
      <a:lvl7pPr marL="422649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a:solidFill>
            <a:schemeClr val="tx1"/>
          </a:solidFill>
          <a:effectLst/>
          <a:latin typeface="+mn-lt"/>
          <a:ea typeface="+mn-ea"/>
          <a:cs typeface="+mn-cs"/>
        </a:defRPr>
      </a:lvl7pPr>
      <a:lvl8pPr marL="487672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baseline="0">
          <a:solidFill>
            <a:schemeClr val="tx1"/>
          </a:solidFill>
          <a:effectLst/>
          <a:latin typeface="+mn-lt"/>
          <a:ea typeface="+mn-ea"/>
          <a:cs typeface="+mn-cs"/>
        </a:defRPr>
      </a:lvl8pPr>
      <a:lvl9pPr marL="552695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baseline="0">
          <a:solidFill>
            <a:schemeClr val="tx1"/>
          </a:solidFill>
          <a:effectLst/>
          <a:latin typeface="+mn-lt"/>
          <a:ea typeface="+mn-ea"/>
          <a:cs typeface="+mn-cs"/>
        </a:defRPr>
      </a:lvl9pPr>
    </p:bodyStyle>
    <p:otherStyle>
      <a:defPPr>
        <a:defRPr lang="en-US"/>
      </a:defPPr>
      <a:lvl1pPr marL="0" algn="l" defTabSz="975345" rtl="0" eaLnBrk="1" latinLnBrk="0" hangingPunct="1">
        <a:defRPr sz="1920" kern="1200">
          <a:solidFill>
            <a:schemeClr val="tx1"/>
          </a:solidFill>
          <a:latin typeface="+mn-lt"/>
          <a:ea typeface="+mn-ea"/>
          <a:cs typeface="+mn-cs"/>
        </a:defRPr>
      </a:lvl1pPr>
      <a:lvl2pPr marL="487672" algn="l" defTabSz="975345" rtl="0" eaLnBrk="1" latinLnBrk="0" hangingPunct="1">
        <a:defRPr sz="1920" kern="1200">
          <a:solidFill>
            <a:schemeClr val="tx1"/>
          </a:solidFill>
          <a:latin typeface="+mn-lt"/>
          <a:ea typeface="+mn-ea"/>
          <a:cs typeface="+mn-cs"/>
        </a:defRPr>
      </a:lvl2pPr>
      <a:lvl3pPr marL="975345" algn="l" defTabSz="975345" rtl="0" eaLnBrk="1" latinLnBrk="0" hangingPunct="1">
        <a:defRPr sz="1920" kern="1200">
          <a:solidFill>
            <a:schemeClr val="tx1"/>
          </a:solidFill>
          <a:latin typeface="+mn-lt"/>
          <a:ea typeface="+mn-ea"/>
          <a:cs typeface="+mn-cs"/>
        </a:defRPr>
      </a:lvl3pPr>
      <a:lvl4pPr marL="1463017" algn="l" defTabSz="975345" rtl="0" eaLnBrk="1" latinLnBrk="0" hangingPunct="1">
        <a:defRPr sz="1920" kern="1200">
          <a:solidFill>
            <a:schemeClr val="tx1"/>
          </a:solidFill>
          <a:latin typeface="+mn-lt"/>
          <a:ea typeface="+mn-ea"/>
          <a:cs typeface="+mn-cs"/>
        </a:defRPr>
      </a:lvl4pPr>
      <a:lvl5pPr marL="1950690" algn="l" defTabSz="975345" rtl="0" eaLnBrk="1" latinLnBrk="0" hangingPunct="1">
        <a:defRPr sz="1920" kern="1200">
          <a:solidFill>
            <a:schemeClr val="tx1"/>
          </a:solidFill>
          <a:latin typeface="+mn-lt"/>
          <a:ea typeface="+mn-ea"/>
          <a:cs typeface="+mn-cs"/>
        </a:defRPr>
      </a:lvl5pPr>
      <a:lvl6pPr marL="2438362" algn="l" defTabSz="975345" rtl="0" eaLnBrk="1" latinLnBrk="0" hangingPunct="1">
        <a:defRPr sz="1920" kern="1200">
          <a:solidFill>
            <a:schemeClr val="tx1"/>
          </a:solidFill>
          <a:latin typeface="+mn-lt"/>
          <a:ea typeface="+mn-ea"/>
          <a:cs typeface="+mn-cs"/>
        </a:defRPr>
      </a:lvl6pPr>
      <a:lvl7pPr marL="2926034" algn="l" defTabSz="975345" rtl="0" eaLnBrk="1" latinLnBrk="0" hangingPunct="1">
        <a:defRPr sz="1920" kern="1200">
          <a:solidFill>
            <a:schemeClr val="tx1"/>
          </a:solidFill>
          <a:latin typeface="+mn-lt"/>
          <a:ea typeface="+mn-ea"/>
          <a:cs typeface="+mn-cs"/>
        </a:defRPr>
      </a:lvl7pPr>
      <a:lvl8pPr marL="3413707" algn="l" defTabSz="975345" rtl="0" eaLnBrk="1" latinLnBrk="0" hangingPunct="1">
        <a:defRPr sz="1920" kern="1200">
          <a:solidFill>
            <a:schemeClr val="tx1"/>
          </a:solidFill>
          <a:latin typeface="+mn-lt"/>
          <a:ea typeface="+mn-ea"/>
          <a:cs typeface="+mn-cs"/>
        </a:defRPr>
      </a:lvl8pPr>
      <a:lvl9pPr marL="3901379" algn="l" defTabSz="97534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slideLayout" Target="../slideLayouts/slideLayout7.xml"/><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5.jpeg"/><Relationship Id="rId10" Type="http://schemas.openxmlformats.org/officeDocument/2006/relationships/image" Target="../media/image6.png"/><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tags" Target="../tags/tag7.xml"/><Relationship Id="rId3"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tags" Target="../tags/tag9.xml"/><Relationship Id="rId3"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7.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MP900422730.jpg"/>
          <p:cNvPicPr>
            <a:picLocks noChangeAspect="1"/>
          </p:cNvPicPr>
          <p:nvPr>
            <p:custDataLst>
              <p:tags r:id="rId1"/>
            </p:custDataLst>
          </p:nvPr>
        </p:nvPicPr>
        <p:blipFill>
          <a:blip r:embed="rId7">
            <a:extLst/>
          </a:blip>
          <a:srcRect l="1506" r="1589" b="10925"/>
          <a:stretch>
            <a:fillRect/>
          </a:stretch>
        </p:blipFill>
        <p:spPr>
          <a:xfrm>
            <a:off x="439690" y="4922628"/>
            <a:ext cx="4072608" cy="3743556"/>
          </a:xfrm>
          <a:prstGeom prst="rect">
            <a:avLst/>
          </a:prstGeom>
          <a:ln w="12700">
            <a:miter lim="400000"/>
          </a:ln>
          <a:effectLst>
            <a:outerShdw blurRad="127000" dist="76200" dir="2700000" rotWithShape="0">
              <a:srgbClr val="000000">
                <a:alpha val="75000"/>
              </a:srgbClr>
            </a:outerShdw>
          </a:effectLst>
        </p:spPr>
      </p:pic>
      <p:pic>
        <p:nvPicPr>
          <p:cNvPr id="173" name="MP910220729.jpg"/>
          <p:cNvPicPr>
            <a:picLocks noChangeAspect="1"/>
          </p:cNvPicPr>
          <p:nvPr>
            <p:custDataLst>
              <p:tags r:id="rId2"/>
            </p:custDataLst>
          </p:nvPr>
        </p:nvPicPr>
        <p:blipFill>
          <a:blip r:embed="rId8">
            <a:extLst/>
          </a:blip>
          <a:srcRect t="5690" b="5161"/>
          <a:stretch>
            <a:fillRect/>
          </a:stretch>
        </p:blipFill>
        <p:spPr>
          <a:xfrm>
            <a:off x="4494209" y="4914900"/>
            <a:ext cx="4072607" cy="3753186"/>
          </a:xfrm>
          <a:prstGeom prst="rect">
            <a:avLst/>
          </a:prstGeom>
          <a:ln w="12700">
            <a:miter lim="400000"/>
          </a:ln>
          <a:effectLst>
            <a:outerShdw blurRad="127000" dist="76200" dir="2700000" rotWithShape="0">
              <a:srgbClr val="000000">
                <a:alpha val="75000"/>
              </a:srgbClr>
            </a:outerShdw>
          </a:effectLst>
        </p:spPr>
      </p:pic>
      <p:pic>
        <p:nvPicPr>
          <p:cNvPr id="174" name="vaughn5.jpg"/>
          <p:cNvPicPr>
            <a:picLocks noChangeAspect="1"/>
          </p:cNvPicPr>
          <p:nvPr>
            <p:custDataLst>
              <p:tags r:id="rId3"/>
            </p:custDataLst>
          </p:nvPr>
        </p:nvPicPr>
        <p:blipFill>
          <a:blip r:embed="rId9">
            <a:extLst/>
          </a:blip>
          <a:srcRect l="14589" t="265" r="13070"/>
          <a:stretch>
            <a:fillRect/>
          </a:stretch>
        </p:blipFill>
        <p:spPr>
          <a:xfrm>
            <a:off x="8550926" y="4914899"/>
            <a:ext cx="4104370" cy="3772400"/>
          </a:xfrm>
          <a:prstGeom prst="rect">
            <a:avLst/>
          </a:prstGeom>
          <a:ln w="12700">
            <a:miter lim="400000"/>
          </a:ln>
          <a:effectLst>
            <a:outerShdw blurRad="127000" dist="76200" dir="2700000" rotWithShape="0">
              <a:srgbClr val="000000">
                <a:alpha val="75000"/>
              </a:srgbClr>
            </a:outerShdw>
          </a:effectLst>
        </p:spPr>
      </p:pic>
      <p:sp>
        <p:nvSpPr>
          <p:cNvPr id="175" name="Shape 175"/>
          <p:cNvSpPr>
            <a:spLocks noGrp="1"/>
          </p:cNvSpPr>
          <p:nvPr>
            <p:ph type="title" idx="4294967295"/>
            <p:custDataLst>
              <p:tags r:id="rId4"/>
            </p:custDataLst>
          </p:nvPr>
        </p:nvSpPr>
        <p:spPr>
          <a:xfrm>
            <a:off x="1219200" y="1511300"/>
            <a:ext cx="11074400" cy="2438400"/>
          </a:xfrm>
          <a:prstGeom prst="rect">
            <a:avLst/>
          </a:prstGeom>
        </p:spPr>
        <p:txBody>
          <a:bodyPr/>
          <a:lstStyle/>
          <a:p>
            <a:pPr algn="ctr"/>
            <a:r>
              <a:rPr lang="en-CA" dirty="0" smtClean="0"/>
              <a:t>Positive </a:t>
            </a:r>
            <a:r>
              <a:rPr dirty="0" smtClean="0"/>
              <a:t>Leadership</a:t>
            </a:r>
          </a:p>
          <a:p>
            <a:pPr>
              <a:defRPr i="1">
                <a:solidFill>
                  <a:srgbClr val="444444"/>
                </a:solidFill>
              </a:defRPr>
            </a:pPr>
            <a:r>
              <a:rPr sz="6400" dirty="0"/>
              <a:t>Perspectives </a:t>
            </a:r>
            <a:r>
              <a:rPr lang="en-CA" sz="6400" dirty="0" smtClean="0"/>
              <a:t>and practices</a:t>
            </a:r>
            <a:endParaRPr sz="6400" dirty="0"/>
          </a:p>
        </p:txBody>
      </p:sp>
      <p:pic>
        <p:nvPicPr>
          <p:cNvPr id="176" name="WMAredlogovertical.png"/>
          <p:cNvPicPr>
            <a:picLocks noChangeAspect="1"/>
          </p:cNvPicPr>
          <p:nvPr>
            <p:custDataLst>
              <p:tags r:id="rId5"/>
            </p:custDataLst>
          </p:nvPr>
        </p:nvPicPr>
        <p:blipFill>
          <a:blip r:embed="rId10">
            <a:extLst/>
          </a:blip>
          <a:stretch>
            <a:fillRect/>
          </a:stretch>
        </p:blipFill>
        <p:spPr>
          <a:xfrm>
            <a:off x="139700" y="254000"/>
            <a:ext cx="2070100" cy="100339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p:nvPr/>
        </p:nvSpPr>
        <p:spPr>
          <a:xfrm>
            <a:off x="1752600" y="0"/>
            <a:ext cx="9207500" cy="3492500"/>
          </a:xfrm>
          <a:prstGeom prst="rightArrow">
            <a:avLst>
              <a:gd name="adj1" fmla="val 47090"/>
              <a:gd name="adj2" fmla="val 63717"/>
            </a:avLst>
          </a:prstGeom>
          <a:solidFill>
            <a:srgbClr val="FFFFFF">
              <a:alpha val="60000"/>
            </a:srgbClr>
          </a:solidFill>
          <a:ln w="12700">
            <a:miter lim="400000"/>
          </a:ln>
        </p:spPr>
        <p:txBody>
          <a:bodyPr lIns="50800" tIns="50800" rIns="50800" bIns="50800" anchor="ctr"/>
          <a:lstStyle/>
          <a:p>
            <a:pPr>
              <a:defRPr sz="3600">
                <a:solidFill>
                  <a:srgbClr val="FFFFFF"/>
                </a:solidFill>
              </a:defRPr>
            </a:pPr>
            <a:endParaRPr/>
          </a:p>
        </p:txBody>
      </p:sp>
      <p:sp>
        <p:nvSpPr>
          <p:cNvPr id="219" name="Shape 219"/>
          <p:cNvSpPr>
            <a:spLocks noGrp="1"/>
          </p:cNvSpPr>
          <p:nvPr>
            <p:ph type="title"/>
          </p:nvPr>
        </p:nvSpPr>
        <p:spPr>
          <a:xfrm>
            <a:off x="1752600" y="1206500"/>
            <a:ext cx="12293600" cy="2438400"/>
          </a:xfrm>
          <a:prstGeom prst="rect">
            <a:avLst/>
          </a:prstGeom>
        </p:spPr>
        <p:txBody>
          <a:bodyPr/>
          <a:lstStyle/>
          <a:p>
            <a:r>
              <a:rPr lang="en-US" b="1" dirty="0" smtClean="0"/>
              <a:t>1. Leadership </a:t>
            </a:r>
            <a:r>
              <a:rPr lang="en-US" b="1" dirty="0"/>
              <a:t>Virtues in Action</a:t>
            </a:r>
          </a:p>
        </p:txBody>
      </p:sp>
      <p:sp>
        <p:nvSpPr>
          <p:cNvPr id="220" name="Shape 220"/>
          <p:cNvSpPr>
            <a:spLocks noGrp="1"/>
          </p:cNvSpPr>
          <p:nvPr>
            <p:ph type="body" idx="1"/>
          </p:nvPr>
        </p:nvSpPr>
        <p:spPr>
          <a:xfrm>
            <a:off x="551543" y="3144157"/>
            <a:ext cx="12293600" cy="5842000"/>
          </a:xfrm>
          <a:prstGeom prst="rect">
            <a:avLst/>
          </a:prstGeom>
        </p:spPr>
        <p:txBody>
          <a:bodyPr>
            <a:normAutofit lnSpcReduction="10000"/>
          </a:bodyPr>
          <a:lstStyle/>
          <a:p>
            <a:pPr marL="0" indent="0">
              <a:buNone/>
            </a:pPr>
            <a:r>
              <a:rPr lang="en-US" i="1" dirty="0"/>
              <a:t>Leadership Virtues in Action</a:t>
            </a:r>
            <a:r>
              <a:rPr lang="en-US" dirty="0"/>
              <a:t> refers to the capacity for a leader to show gratitude, compassion and forgiveness to employees.</a:t>
            </a:r>
          </a:p>
          <a:p>
            <a:pPr marL="0" indent="0" algn="ctr">
              <a:buSzTx/>
              <a:buNone/>
              <a:defRPr i="1"/>
            </a:pPr>
            <a:r>
              <a:rPr dirty="0" smtClean="0"/>
              <a:t>“</a:t>
            </a:r>
            <a:r>
              <a:rPr dirty="0"/>
              <a:t>When leaders fostered compassionate behavior among employees, enabled forgiveness for missteps and mistakes, and encouraged frequent expressions of gratitude, organizations’ profitability, productivity, quality, innovation, customer satisfaction, and employee retention were significantly higher than in other organizations. Leaders who reinforced these virtuous behaviors were more successful in producing bottom-line results than typical leaders” </a:t>
            </a:r>
            <a:r>
              <a:rPr sz="2400" dirty="0"/>
              <a:t>(Cameron, 2012).</a:t>
            </a:r>
          </a:p>
        </p:txBody>
      </p:sp>
    </p:spTree>
    <p:extLst>
      <p:ext uri="{BB962C8B-B14F-4D97-AF65-F5344CB8AC3E}">
        <p14:creationId xmlns:p14="http://schemas.microsoft.com/office/powerpoint/2010/main" val="106125133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xfrm>
            <a:off x="355600" y="391886"/>
            <a:ext cx="12293600" cy="1132114"/>
          </a:xfrm>
          <a:prstGeom prst="rect">
            <a:avLst/>
          </a:prstGeom>
        </p:spPr>
        <p:txBody>
          <a:bodyPr/>
          <a:lstStyle/>
          <a:p>
            <a:r>
              <a:rPr lang="en-CA" cap="none" dirty="0" smtClean="0"/>
              <a:t>Compassion in Action</a:t>
            </a:r>
            <a:endParaRPr cap="none" dirty="0"/>
          </a:p>
        </p:txBody>
      </p:sp>
      <p:sp>
        <p:nvSpPr>
          <p:cNvPr id="187" name="Shape 187"/>
          <p:cNvSpPr>
            <a:spLocks noGrp="1"/>
          </p:cNvSpPr>
          <p:nvPr>
            <p:ph type="body" idx="1"/>
          </p:nvPr>
        </p:nvSpPr>
        <p:spPr>
          <a:xfrm>
            <a:off x="355600" y="1790700"/>
            <a:ext cx="12293600" cy="7962900"/>
          </a:xfrm>
          <a:prstGeom prst="rect">
            <a:avLst/>
          </a:prstGeom>
        </p:spPr>
        <p:txBody>
          <a:bodyPr lIns="12700" tIns="12700" rIns="12700" bIns="12700"/>
          <a:lstStyle/>
          <a:p>
            <a:pPr marL="0" indent="0">
              <a:buNone/>
            </a:pPr>
            <a:r>
              <a:rPr lang="en-US" dirty="0" err="1" smtClean="0"/>
              <a:t>Kanov</a:t>
            </a:r>
            <a:r>
              <a:rPr lang="en-US" dirty="0" smtClean="0"/>
              <a:t> and colleagues (2004) identified three key actionable processes that enable organizational compassion: </a:t>
            </a:r>
          </a:p>
          <a:p>
            <a:pPr lvl="1"/>
            <a:r>
              <a:rPr lang="en-US" sz="3400" b="1" dirty="0" smtClean="0"/>
              <a:t>Collective noticing: </a:t>
            </a:r>
            <a:r>
              <a:rPr lang="en-US" sz="3400" dirty="0" smtClean="0"/>
              <a:t>Tightly knit communities and groups that share a common value system tend to notice one another, keep track of one another, and detect one another’s difficulties.</a:t>
            </a:r>
          </a:p>
          <a:p>
            <a:pPr lvl="1"/>
            <a:r>
              <a:rPr lang="en-US" sz="3400" b="1" dirty="0" smtClean="0"/>
              <a:t>Collective feeling</a:t>
            </a:r>
            <a:r>
              <a:rPr lang="en-US" sz="3400" dirty="0" smtClean="0"/>
              <a:t>: Employees are encouraged to express concern and care for one another both with respect to work and personal challenges people are experiencing.</a:t>
            </a:r>
          </a:p>
          <a:p>
            <a:pPr lvl="1"/>
            <a:r>
              <a:rPr lang="en-US" sz="3400" b="1" dirty="0" smtClean="0"/>
              <a:t>Collective responding</a:t>
            </a:r>
            <a:r>
              <a:rPr lang="en-US" sz="3400" dirty="0" smtClean="0"/>
              <a:t>: Employee teams are encouraged to care for one another and to take compassionate and caring actions when members are in need or encounter overwhelming circumstances.</a:t>
            </a:r>
            <a:endParaRPr lang="en-US" sz="3400" dirty="0"/>
          </a:p>
        </p:txBody>
      </p:sp>
    </p:spTree>
    <p:extLst>
      <p:ext uri="{BB962C8B-B14F-4D97-AF65-F5344CB8AC3E}">
        <p14:creationId xmlns:p14="http://schemas.microsoft.com/office/powerpoint/2010/main" val="159941497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xfrm>
            <a:off x="355600" y="326571"/>
            <a:ext cx="12293600" cy="936171"/>
          </a:xfrm>
          <a:prstGeom prst="rect">
            <a:avLst/>
          </a:prstGeom>
        </p:spPr>
        <p:txBody>
          <a:bodyPr/>
          <a:lstStyle/>
          <a:p>
            <a:r>
              <a:rPr lang="en-CA" cap="none" dirty="0" smtClean="0"/>
              <a:t>Forgiveness in Action</a:t>
            </a:r>
            <a:endParaRPr cap="none" dirty="0"/>
          </a:p>
        </p:txBody>
      </p:sp>
      <p:sp>
        <p:nvSpPr>
          <p:cNvPr id="187" name="Shape 187"/>
          <p:cNvSpPr>
            <a:spLocks noGrp="1"/>
          </p:cNvSpPr>
          <p:nvPr>
            <p:ph type="body" idx="1"/>
          </p:nvPr>
        </p:nvSpPr>
        <p:spPr>
          <a:xfrm>
            <a:off x="355600" y="1790700"/>
            <a:ext cx="12293600" cy="7962900"/>
          </a:xfrm>
          <a:prstGeom prst="rect">
            <a:avLst/>
          </a:prstGeom>
        </p:spPr>
        <p:txBody>
          <a:bodyPr lIns="12700" tIns="12700" rIns="12700" bIns="12700"/>
          <a:lstStyle/>
          <a:p>
            <a:r>
              <a:rPr lang="en-US" dirty="0"/>
              <a:t>Acknowledge areas of challenge, mishaps and mistakes, and even injustices.</a:t>
            </a:r>
          </a:p>
          <a:p>
            <a:r>
              <a:rPr lang="en-US" dirty="0"/>
              <a:t>Encourage mutual opportunities for restoration at all levels beginning with in-person dialogue and professional responsibility for forgiving and being forgiven.</a:t>
            </a:r>
          </a:p>
          <a:p>
            <a:r>
              <a:rPr lang="en-US" dirty="0"/>
              <a:t>Frame difficult events as potential starting points for more positive goals and future.</a:t>
            </a:r>
          </a:p>
          <a:p>
            <a:r>
              <a:rPr lang="en-US" dirty="0"/>
              <a:t>Provide support to individuals by communicating that human development and welfare are important organizational priorities. </a:t>
            </a:r>
          </a:p>
        </p:txBody>
      </p:sp>
    </p:spTree>
    <p:extLst>
      <p:ext uri="{BB962C8B-B14F-4D97-AF65-F5344CB8AC3E}">
        <p14:creationId xmlns:p14="http://schemas.microsoft.com/office/powerpoint/2010/main" val="131467532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xfrm>
            <a:off x="355600" y="544285"/>
            <a:ext cx="8631646" cy="2020026"/>
          </a:xfrm>
          <a:prstGeom prst="rect">
            <a:avLst/>
          </a:prstGeom>
        </p:spPr>
        <p:txBody>
          <a:bodyPr/>
          <a:lstStyle/>
          <a:p>
            <a:pPr algn="l"/>
            <a:r>
              <a:rPr lang="en-CA" cap="none" dirty="0" smtClean="0"/>
              <a:t>Gratitude in Action</a:t>
            </a:r>
            <a:endParaRPr cap="none" dirty="0"/>
          </a:p>
        </p:txBody>
      </p:sp>
      <p:sp>
        <p:nvSpPr>
          <p:cNvPr id="187" name="Shape 187"/>
          <p:cNvSpPr>
            <a:spLocks noGrp="1"/>
          </p:cNvSpPr>
          <p:nvPr>
            <p:ph type="body" idx="1"/>
          </p:nvPr>
        </p:nvSpPr>
        <p:spPr>
          <a:xfrm>
            <a:off x="355600" y="1790700"/>
            <a:ext cx="12293600" cy="7962900"/>
          </a:xfrm>
          <a:prstGeom prst="rect">
            <a:avLst/>
          </a:prstGeom>
        </p:spPr>
        <p:txBody>
          <a:bodyPr lIns="12700" tIns="12700" rIns="12700" bIns="12700"/>
          <a:lstStyle/>
          <a:p>
            <a:pPr marL="0" indent="0">
              <a:buNone/>
            </a:pPr>
            <a:r>
              <a:rPr lang="en-US" dirty="0"/>
              <a:t>Emmons (2003) found that expressions of gratitude by one person tended to motivate others to express gratitude.</a:t>
            </a:r>
          </a:p>
          <a:p>
            <a:pPr marL="0" indent="0">
              <a:buNone/>
            </a:pPr>
            <a:r>
              <a:rPr lang="en-US" dirty="0"/>
              <a:t>The following actions have been shown in empirical investigations to produce important impacts with respect organizational climate </a:t>
            </a:r>
            <a:r>
              <a:rPr lang="en-US" sz="2800" dirty="0" smtClean="0"/>
              <a:t>(Seligman</a:t>
            </a:r>
            <a:r>
              <a:rPr lang="en-US" sz="2800" dirty="0"/>
              <a:t>, Steen, Park &amp; Peterson, 2005)</a:t>
            </a:r>
            <a:r>
              <a:rPr lang="en-US" dirty="0"/>
              <a:t>. </a:t>
            </a:r>
          </a:p>
          <a:p>
            <a:pPr marL="446400" indent="-446400">
              <a:spcBef>
                <a:spcPts val="1800"/>
              </a:spcBef>
            </a:pPr>
            <a:r>
              <a:rPr lang="en-US" sz="3400" dirty="0"/>
              <a:t>Engaging in gratitude visits to express thankfulness or appreciation</a:t>
            </a:r>
          </a:p>
          <a:p>
            <a:pPr marL="446400" indent="-446400">
              <a:spcBef>
                <a:spcPts val="1800"/>
              </a:spcBef>
            </a:pPr>
            <a:r>
              <a:rPr lang="en-US" sz="3400" dirty="0"/>
              <a:t>Keeping gratitude journals (writing down three things daily for which you are grateful)</a:t>
            </a:r>
          </a:p>
          <a:p>
            <a:pPr marL="446400" indent="-446400">
              <a:spcBef>
                <a:spcPts val="1800"/>
              </a:spcBef>
            </a:pPr>
            <a:r>
              <a:rPr lang="en-US" sz="3400" dirty="0"/>
              <a:t>Distributing daily gratitude cards (e.g., handing out five written expressions of appreciation to coworkers each day)</a:t>
            </a:r>
          </a:p>
        </p:txBody>
      </p:sp>
    </p:spTree>
    <p:extLst>
      <p:ext uri="{BB962C8B-B14F-4D97-AF65-F5344CB8AC3E}">
        <p14:creationId xmlns:p14="http://schemas.microsoft.com/office/powerpoint/2010/main" val="28896009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nvPr>
        </p:nvSpPr>
        <p:spPr>
          <a:xfrm>
            <a:off x="355600" y="505460"/>
            <a:ext cx="12293600" cy="1127397"/>
          </a:xfrm>
          <a:prstGeom prst="rect">
            <a:avLst/>
          </a:prstGeom>
        </p:spPr>
        <p:txBody>
          <a:bodyPr/>
          <a:lstStyle/>
          <a:p>
            <a:pPr algn="ctr"/>
            <a:r>
              <a:rPr lang="en-US" b="1" dirty="0" smtClean="0"/>
              <a:t>2. Energizing skills</a:t>
            </a:r>
            <a:endParaRPr lang="en-US" b="1" dirty="0"/>
          </a:p>
        </p:txBody>
      </p:sp>
      <p:sp>
        <p:nvSpPr>
          <p:cNvPr id="220" name="Shape 220"/>
          <p:cNvSpPr>
            <a:spLocks noGrp="1"/>
          </p:cNvSpPr>
          <p:nvPr>
            <p:ph type="body" idx="1"/>
          </p:nvPr>
        </p:nvSpPr>
        <p:spPr>
          <a:xfrm>
            <a:off x="355600" y="2560320"/>
            <a:ext cx="12293600" cy="6926580"/>
          </a:xfrm>
          <a:prstGeom prst="rect">
            <a:avLst/>
          </a:prstGeom>
        </p:spPr>
        <p:txBody>
          <a:bodyPr anchor="t">
            <a:normAutofit/>
          </a:bodyPr>
          <a:lstStyle/>
          <a:p>
            <a:r>
              <a:rPr lang="en-US" dirty="0"/>
              <a:t>Research has </a:t>
            </a:r>
            <a:r>
              <a:rPr lang="en-US" dirty="0" smtClean="0"/>
              <a:t>highlighted that </a:t>
            </a:r>
            <a:r>
              <a:rPr lang="en-US" dirty="0"/>
              <a:t>individuals can be identified as 'positive energizers’ or 'negative energizers’, and that the difference has important implications.  </a:t>
            </a:r>
          </a:p>
          <a:p>
            <a:r>
              <a:rPr lang="en-US" dirty="0"/>
              <a:t>Positive energizers create and support vitality in others.  They uplift and boost people.  </a:t>
            </a:r>
          </a:p>
          <a:p>
            <a:r>
              <a:rPr lang="en-US" dirty="0"/>
              <a:t>Interacting with positive energizers leaves others feeling lively and motivated - They build energy in people. </a:t>
            </a:r>
          </a:p>
        </p:txBody>
      </p:sp>
    </p:spTree>
    <p:extLst>
      <p:ext uri="{BB962C8B-B14F-4D97-AF65-F5344CB8AC3E}">
        <p14:creationId xmlns:p14="http://schemas.microsoft.com/office/powerpoint/2010/main" val="144823976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xfrm>
            <a:off x="439784" y="1161767"/>
            <a:ext cx="9345910" cy="1492245"/>
          </a:xfrm>
          <a:prstGeom prst="rect">
            <a:avLst/>
          </a:prstGeom>
        </p:spPr>
        <p:txBody>
          <a:bodyPr/>
          <a:lstStyle/>
          <a:p>
            <a:pPr algn="l"/>
            <a:r>
              <a:rPr lang="en-CA" cap="none" dirty="0" smtClean="0"/>
              <a:t>Positive Energizers</a:t>
            </a:r>
            <a:r>
              <a:rPr lang="is-IS" cap="none" dirty="0" smtClean="0"/>
              <a:t>…</a:t>
            </a:r>
            <a:endParaRPr cap="none" dirty="0"/>
          </a:p>
        </p:txBody>
      </p:sp>
      <p:sp>
        <p:nvSpPr>
          <p:cNvPr id="7" name="Rectangle 6"/>
          <p:cNvSpPr/>
          <p:nvPr/>
        </p:nvSpPr>
        <p:spPr>
          <a:xfrm>
            <a:off x="303349" y="3238787"/>
            <a:ext cx="6502400" cy="4770537"/>
          </a:xfrm>
          <a:prstGeom prst="rect">
            <a:avLst/>
          </a:prstGeom>
        </p:spPr>
        <p:txBody>
          <a:bodyPr>
            <a:spAutoFit/>
          </a:bodyPr>
          <a:lstStyle/>
          <a:p>
            <a:pPr marL="571500" indent="-571500" algn="l">
              <a:buFont typeface="Arial" charset="0"/>
              <a:buChar char="•"/>
            </a:pPr>
            <a:r>
              <a:rPr lang="en-US" sz="3800" dirty="0">
                <a:latin typeface="Gill Sans Light" charset="0"/>
              </a:rPr>
              <a:t>Connect with others, smile and like people</a:t>
            </a:r>
          </a:p>
          <a:p>
            <a:pPr marL="571500" indent="-571500" algn="l">
              <a:buFont typeface="Arial" charset="0"/>
              <a:buChar char="•"/>
            </a:pPr>
            <a:r>
              <a:rPr lang="en-US" sz="3800" dirty="0">
                <a:latin typeface="Gill Sans Light" charset="0"/>
              </a:rPr>
              <a:t>Make time to listen and give full attention to others </a:t>
            </a:r>
          </a:p>
          <a:p>
            <a:pPr marL="571500" indent="-571500" algn="l">
              <a:buFont typeface="Arial" charset="0"/>
              <a:buChar char="•"/>
            </a:pPr>
            <a:r>
              <a:rPr lang="en-US" sz="3800" dirty="0">
                <a:latin typeface="Gill Sans Light" charset="0"/>
              </a:rPr>
              <a:t>Are fully engaged in conversations</a:t>
            </a:r>
          </a:p>
          <a:p>
            <a:pPr marL="571500" indent="-571500" algn="l">
              <a:buFont typeface="Arial" charset="0"/>
              <a:buChar char="•"/>
            </a:pPr>
            <a:r>
              <a:rPr lang="en-US" sz="3800" dirty="0">
                <a:latin typeface="Gill Sans Light" charset="0"/>
              </a:rPr>
              <a:t>See beyond roadblocks and suspend immediate judgment</a:t>
            </a:r>
          </a:p>
        </p:txBody>
      </p:sp>
      <p:sp>
        <p:nvSpPr>
          <p:cNvPr id="8" name="Rectangle 7"/>
          <p:cNvSpPr/>
          <p:nvPr/>
        </p:nvSpPr>
        <p:spPr>
          <a:xfrm>
            <a:off x="6725921" y="3238787"/>
            <a:ext cx="6502400" cy="5355312"/>
          </a:xfrm>
          <a:prstGeom prst="rect">
            <a:avLst/>
          </a:prstGeom>
        </p:spPr>
        <p:txBody>
          <a:bodyPr>
            <a:spAutoFit/>
          </a:bodyPr>
          <a:lstStyle/>
          <a:p>
            <a:pPr marL="571500" indent="-571500" algn="l">
              <a:buFont typeface="Arial" charset="0"/>
              <a:buChar char="•"/>
            </a:pPr>
            <a:r>
              <a:rPr lang="en-US" sz="3800" dirty="0">
                <a:latin typeface="Gill Sans Light" charset="0"/>
              </a:rPr>
              <a:t>Problem-solve, work around challenges and be flexible </a:t>
            </a:r>
          </a:p>
          <a:p>
            <a:pPr marL="571500" indent="-571500" algn="l">
              <a:buFont typeface="Arial" charset="0"/>
              <a:buChar char="•"/>
            </a:pPr>
            <a:r>
              <a:rPr lang="en-US" sz="3800" dirty="0">
                <a:latin typeface="Gill Sans Light" charset="0"/>
              </a:rPr>
              <a:t>Create opportunities for others to grow and develop</a:t>
            </a:r>
          </a:p>
          <a:p>
            <a:pPr marL="571500" indent="-571500" algn="l">
              <a:buFont typeface="Arial" charset="0"/>
              <a:buChar char="•"/>
            </a:pPr>
            <a:r>
              <a:rPr lang="en-US" sz="3800" dirty="0">
                <a:latin typeface="Gill Sans Light" charset="0"/>
              </a:rPr>
              <a:t>Value others and promote their accomplishments </a:t>
            </a:r>
          </a:p>
          <a:p>
            <a:pPr marL="571500" indent="-571500" algn="l">
              <a:buFont typeface="Arial" charset="0"/>
              <a:buChar char="•"/>
            </a:pPr>
            <a:r>
              <a:rPr lang="en-US" sz="3800" dirty="0">
                <a:latin typeface="Gill Sans Light" charset="0"/>
              </a:rPr>
              <a:t>Follow through on commitments and keep their word</a:t>
            </a:r>
          </a:p>
        </p:txBody>
      </p:sp>
    </p:spTree>
    <p:extLst>
      <p:ext uri="{BB962C8B-B14F-4D97-AF65-F5344CB8AC3E}">
        <p14:creationId xmlns:p14="http://schemas.microsoft.com/office/powerpoint/2010/main" val="98602483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nvPr>
        </p:nvSpPr>
        <p:spPr>
          <a:xfrm>
            <a:off x="355600" y="826044"/>
            <a:ext cx="12293600" cy="2438400"/>
          </a:xfrm>
          <a:prstGeom prst="rect">
            <a:avLst/>
          </a:prstGeom>
        </p:spPr>
        <p:txBody>
          <a:bodyPr/>
          <a:lstStyle/>
          <a:p>
            <a:r>
              <a:rPr lang="en-US" cap="none" dirty="0" smtClean="0"/>
              <a:t>Energizing Others Using Strengths</a:t>
            </a:r>
            <a:endParaRPr lang="en-US" cap="none" dirty="0"/>
          </a:p>
        </p:txBody>
      </p:sp>
      <p:sp>
        <p:nvSpPr>
          <p:cNvPr id="220" name="Shape 220"/>
          <p:cNvSpPr>
            <a:spLocks noGrp="1"/>
          </p:cNvSpPr>
          <p:nvPr>
            <p:ph type="body" idx="1"/>
          </p:nvPr>
        </p:nvSpPr>
        <p:spPr>
          <a:xfrm>
            <a:off x="293189" y="2045244"/>
            <a:ext cx="8292011" cy="5285740"/>
          </a:xfrm>
          <a:prstGeom prst="rect">
            <a:avLst/>
          </a:prstGeom>
        </p:spPr>
        <p:txBody>
          <a:bodyPr anchor="t">
            <a:normAutofit/>
          </a:bodyPr>
          <a:lstStyle/>
          <a:p>
            <a:r>
              <a:rPr lang="en-US" dirty="0"/>
              <a:t>Leaders can energize teams by reinforcing individual and organizational strengths.</a:t>
            </a:r>
          </a:p>
          <a:p>
            <a:r>
              <a:rPr lang="en-US" dirty="0"/>
              <a:t>Identifying and building on people’s strengths can produce greater benefit than finding and correcting their weaknesses. </a:t>
            </a:r>
          </a:p>
        </p:txBody>
      </p:sp>
      <p:pic>
        <p:nvPicPr>
          <p:cNvPr id="2" name="Picture 1"/>
          <p:cNvPicPr>
            <a:picLocks noChangeAspect="1"/>
          </p:cNvPicPr>
          <p:nvPr/>
        </p:nvPicPr>
        <p:blipFill>
          <a:blip r:embed="rId2"/>
          <a:stretch>
            <a:fillRect/>
          </a:stretch>
        </p:blipFill>
        <p:spPr>
          <a:xfrm>
            <a:off x="8940800" y="4048215"/>
            <a:ext cx="4064000" cy="4635500"/>
          </a:xfrm>
          <a:prstGeom prst="rect">
            <a:avLst/>
          </a:prstGeom>
        </p:spPr>
      </p:pic>
    </p:spTree>
    <p:extLst>
      <p:ext uri="{BB962C8B-B14F-4D97-AF65-F5344CB8AC3E}">
        <p14:creationId xmlns:p14="http://schemas.microsoft.com/office/powerpoint/2010/main" val="213559840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nvPr>
        </p:nvSpPr>
        <p:spPr>
          <a:xfrm>
            <a:off x="355600" y="505460"/>
            <a:ext cx="12293600" cy="1149169"/>
          </a:xfrm>
          <a:prstGeom prst="rect">
            <a:avLst/>
          </a:prstGeom>
        </p:spPr>
        <p:txBody>
          <a:bodyPr/>
          <a:lstStyle/>
          <a:p>
            <a:pPr algn="ctr"/>
            <a:r>
              <a:rPr lang="en-US" b="1" dirty="0" smtClean="0"/>
              <a:t>3. Positive communication</a:t>
            </a:r>
            <a:endParaRPr lang="en-US" b="1" dirty="0"/>
          </a:p>
        </p:txBody>
      </p:sp>
      <p:sp>
        <p:nvSpPr>
          <p:cNvPr id="220" name="Shape 220"/>
          <p:cNvSpPr>
            <a:spLocks noGrp="1"/>
          </p:cNvSpPr>
          <p:nvPr>
            <p:ph type="body" idx="1"/>
          </p:nvPr>
        </p:nvSpPr>
        <p:spPr>
          <a:xfrm>
            <a:off x="355600" y="2560320"/>
            <a:ext cx="12293600" cy="6926580"/>
          </a:xfrm>
          <a:prstGeom prst="rect">
            <a:avLst/>
          </a:prstGeom>
        </p:spPr>
        <p:txBody>
          <a:bodyPr anchor="t">
            <a:normAutofit/>
          </a:bodyPr>
          <a:lstStyle/>
          <a:p>
            <a:r>
              <a:rPr lang="en-US" dirty="0"/>
              <a:t>Positive communication occurs in organizations when supportive and affirmative language replaces negative and critical language.</a:t>
            </a:r>
          </a:p>
          <a:p>
            <a:r>
              <a:rPr lang="en-US" dirty="0"/>
              <a:t>As discovered by Fredrickson and </a:t>
            </a:r>
            <a:r>
              <a:rPr lang="en-US" dirty="0" err="1"/>
              <a:t>Losada</a:t>
            </a:r>
            <a:r>
              <a:rPr lang="en-US" dirty="0"/>
              <a:t> (2005), a ratio of between 3 and approximately 8 positive statements to every 1 negative statement is predictive of the highest levels of workplace performance.</a:t>
            </a:r>
          </a:p>
          <a:p>
            <a:r>
              <a:rPr lang="en-US" dirty="0"/>
              <a:t>Leaders enable positive communication by using positive talk themselves. </a:t>
            </a:r>
          </a:p>
        </p:txBody>
      </p:sp>
    </p:spTree>
    <p:extLst>
      <p:ext uri="{BB962C8B-B14F-4D97-AF65-F5344CB8AC3E}">
        <p14:creationId xmlns:p14="http://schemas.microsoft.com/office/powerpoint/2010/main" val="18043131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xfrm>
            <a:off x="355600" y="756576"/>
            <a:ext cx="12293600" cy="997933"/>
          </a:xfrm>
          <a:prstGeom prst="rect">
            <a:avLst/>
          </a:prstGeom>
        </p:spPr>
        <p:txBody>
          <a:bodyPr/>
          <a:lstStyle/>
          <a:p>
            <a:r>
              <a:rPr lang="en-CA" cap="none" dirty="0" smtClean="0"/>
              <a:t>Supportive Communication</a:t>
            </a:r>
            <a:endParaRPr cap="none" dirty="0"/>
          </a:p>
        </p:txBody>
      </p:sp>
      <p:sp>
        <p:nvSpPr>
          <p:cNvPr id="7" name="Rectangle 6"/>
          <p:cNvSpPr/>
          <p:nvPr/>
        </p:nvSpPr>
        <p:spPr>
          <a:xfrm>
            <a:off x="355600" y="2126841"/>
            <a:ext cx="12293600" cy="1938992"/>
          </a:xfrm>
          <a:prstGeom prst="rect">
            <a:avLst/>
          </a:prstGeom>
        </p:spPr>
        <p:txBody>
          <a:bodyPr wrap="square">
            <a:spAutoFit/>
          </a:bodyPr>
          <a:lstStyle/>
          <a:p>
            <a:pPr algn="l"/>
            <a:r>
              <a:rPr lang="en-US" sz="4000" dirty="0"/>
              <a:t>Supportive communication seeks to preserve, support and enhance a positive relationship while still addressing areas of concern or challenge, or areas of needed development.</a:t>
            </a:r>
          </a:p>
        </p:txBody>
      </p:sp>
      <p:sp>
        <p:nvSpPr>
          <p:cNvPr id="4" name="Rectangle 3"/>
          <p:cNvSpPr/>
          <p:nvPr/>
        </p:nvSpPr>
        <p:spPr>
          <a:xfrm>
            <a:off x="3251200" y="4438165"/>
            <a:ext cx="6502400" cy="3970318"/>
          </a:xfrm>
          <a:prstGeom prst="rect">
            <a:avLst/>
          </a:prstGeom>
        </p:spPr>
        <p:txBody>
          <a:bodyPr>
            <a:spAutoFit/>
          </a:bodyPr>
          <a:lstStyle/>
          <a:p>
            <a:r>
              <a:rPr lang="en-US" dirty="0">
                <a:latin typeface="Gill Sans Light" charset="0"/>
              </a:rPr>
              <a:t>Supportive communication is</a:t>
            </a:r>
            <a:r>
              <a:rPr lang="en-US" dirty="0" smtClean="0">
                <a:latin typeface="Gill Sans Light" charset="0"/>
              </a:rPr>
              <a:t>….</a:t>
            </a:r>
            <a:endParaRPr lang="en-US" dirty="0">
              <a:latin typeface="Gill Sans Light" charset="0"/>
            </a:endParaRPr>
          </a:p>
          <a:p>
            <a:r>
              <a:rPr lang="en-US" dirty="0">
                <a:latin typeface="Gill Sans Light" charset="0"/>
              </a:rPr>
              <a:t>Honest and congruent</a:t>
            </a:r>
          </a:p>
          <a:p>
            <a:r>
              <a:rPr lang="en-US" dirty="0">
                <a:latin typeface="Gill Sans Light" charset="0"/>
              </a:rPr>
              <a:t>Descriptive</a:t>
            </a:r>
          </a:p>
          <a:p>
            <a:r>
              <a:rPr lang="en-US" dirty="0">
                <a:latin typeface="Gill Sans Light" charset="0"/>
              </a:rPr>
              <a:t>Specific </a:t>
            </a:r>
          </a:p>
          <a:p>
            <a:r>
              <a:rPr lang="en-US" dirty="0">
                <a:latin typeface="Gill Sans Light" charset="0"/>
              </a:rPr>
              <a:t>Reflective</a:t>
            </a:r>
          </a:p>
        </p:txBody>
      </p:sp>
    </p:spTree>
    <p:extLst>
      <p:ext uri="{BB962C8B-B14F-4D97-AF65-F5344CB8AC3E}">
        <p14:creationId xmlns:p14="http://schemas.microsoft.com/office/powerpoint/2010/main" val="26226886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nvPr>
        </p:nvSpPr>
        <p:spPr>
          <a:xfrm>
            <a:off x="355600" y="505460"/>
            <a:ext cx="12293600" cy="2438400"/>
          </a:xfrm>
          <a:prstGeom prst="rect">
            <a:avLst/>
          </a:prstGeom>
        </p:spPr>
        <p:txBody>
          <a:bodyPr/>
          <a:lstStyle/>
          <a:p>
            <a:pPr algn="ctr"/>
            <a:r>
              <a:rPr lang="en-US" b="1" dirty="0" smtClean="0"/>
              <a:t>4. Motivational </a:t>
            </a:r>
            <a:r>
              <a:rPr lang="en-US" b="1" dirty="0"/>
              <a:t>knowledge and skills</a:t>
            </a:r>
          </a:p>
        </p:txBody>
      </p:sp>
      <p:sp>
        <p:nvSpPr>
          <p:cNvPr id="220" name="Shape 220"/>
          <p:cNvSpPr>
            <a:spLocks noGrp="1"/>
          </p:cNvSpPr>
          <p:nvPr>
            <p:ph type="body" idx="1"/>
          </p:nvPr>
        </p:nvSpPr>
        <p:spPr>
          <a:xfrm>
            <a:off x="355600" y="2552700"/>
            <a:ext cx="12293600" cy="6508569"/>
          </a:xfrm>
          <a:prstGeom prst="rect">
            <a:avLst/>
          </a:prstGeom>
        </p:spPr>
        <p:txBody>
          <a:bodyPr anchor="t">
            <a:normAutofit/>
          </a:bodyPr>
          <a:lstStyle/>
          <a:p>
            <a:r>
              <a:rPr lang="en-US" i="1" dirty="0"/>
              <a:t>Motivational Knowledge </a:t>
            </a:r>
            <a:r>
              <a:rPr lang="en-US" dirty="0" smtClean="0"/>
              <a:t>refers to leaders’ awareness of  employee strengths and interests. </a:t>
            </a:r>
          </a:p>
          <a:p>
            <a:r>
              <a:rPr lang="en-US" i="1" dirty="0" smtClean="0"/>
              <a:t>Motivational Skills </a:t>
            </a:r>
            <a:r>
              <a:rPr lang="en-US" dirty="0" smtClean="0"/>
              <a:t>refer to the capacity of leaders to engage employee strengths and interests within workplace routines and activities. </a:t>
            </a:r>
          </a:p>
          <a:p>
            <a:pPr marL="304800" lvl="1"/>
            <a:r>
              <a:rPr lang="en-US" dirty="0" smtClean="0"/>
              <a:t>When employees are personally engaged, they experience a greater sense of wellbeing within the workplace environment </a:t>
            </a:r>
            <a:r>
              <a:rPr lang="en-US" sz="3400" dirty="0" smtClean="0"/>
              <a:t>(</a:t>
            </a:r>
            <a:r>
              <a:rPr lang="en-US" sz="3400" dirty="0"/>
              <a:t>Brown, </a:t>
            </a:r>
            <a:r>
              <a:rPr lang="en-US" sz="3400" dirty="0" err="1"/>
              <a:t>Nesse</a:t>
            </a:r>
            <a:r>
              <a:rPr lang="en-US" sz="3400" dirty="0"/>
              <a:t>, </a:t>
            </a:r>
            <a:r>
              <a:rPr lang="en-US" sz="3400" dirty="0" err="1"/>
              <a:t>Vinokur</a:t>
            </a:r>
            <a:r>
              <a:rPr lang="en-US" sz="3400" dirty="0"/>
              <a:t>, &amp; Smith, 2003; Grant, 2008; Grant et al., 2007</a:t>
            </a:r>
            <a:r>
              <a:rPr lang="en-US" sz="3400" dirty="0" smtClean="0"/>
              <a:t>)</a:t>
            </a:r>
            <a:r>
              <a:rPr lang="en-US" dirty="0"/>
              <a:t>.</a:t>
            </a:r>
          </a:p>
        </p:txBody>
      </p:sp>
    </p:spTree>
    <p:extLst>
      <p:ext uri="{BB962C8B-B14F-4D97-AF65-F5344CB8AC3E}">
        <p14:creationId xmlns:p14="http://schemas.microsoft.com/office/powerpoint/2010/main" val="16005898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p:cNvSpPr>
          <p:nvPr>
            <p:ph type="title"/>
            <p:custDataLst>
              <p:tags r:id="rId1"/>
            </p:custDataLst>
          </p:nvPr>
        </p:nvSpPr>
        <p:spPr>
          <a:xfrm>
            <a:off x="2052966" y="1144207"/>
            <a:ext cx="9345910" cy="924079"/>
          </a:xfrm>
          <a:prstGeom prst="rect">
            <a:avLst/>
          </a:prstGeom>
        </p:spPr>
        <p:txBody>
          <a:bodyPr/>
          <a:lstStyle/>
          <a:p>
            <a:pPr algn="ctr"/>
            <a:r>
              <a:rPr lang="fr-CA" dirty="0" smtClean="0"/>
              <a:t>Learning Objectives</a:t>
            </a:r>
          </a:p>
        </p:txBody>
      </p:sp>
      <p:sp>
        <p:nvSpPr>
          <p:cNvPr id="179" name="Shape 179"/>
          <p:cNvSpPr>
            <a:spLocks noGrp="1"/>
          </p:cNvSpPr>
          <p:nvPr>
            <p:ph type="body" idx="1"/>
            <p:custDataLst>
              <p:tags r:id="rId2"/>
            </p:custDataLst>
          </p:nvPr>
        </p:nvSpPr>
        <p:spPr>
          <a:xfrm>
            <a:off x="355600" y="2971437"/>
            <a:ext cx="12293600" cy="5016500"/>
          </a:xfrm>
          <a:prstGeom prst="rect">
            <a:avLst/>
          </a:prstGeom>
        </p:spPr>
        <p:txBody>
          <a:bodyPr anchor="t"/>
          <a:lstStyle/>
          <a:p>
            <a:pPr marL="685800"/>
            <a:r>
              <a:rPr lang="en-CA" dirty="0" smtClean="0"/>
              <a:t>Review </a:t>
            </a:r>
            <a:r>
              <a:rPr lang="en-CA" dirty="0"/>
              <a:t>the components of the Positive Workplace Framework </a:t>
            </a:r>
            <a:r>
              <a:rPr lang="en-CA" dirty="0" smtClean="0"/>
              <a:t>(PWF): Mental Fitness and </a:t>
            </a:r>
            <a:r>
              <a:rPr lang="en-CA" dirty="0"/>
              <a:t>Resilience Practices. </a:t>
            </a:r>
            <a:endParaRPr lang="en-CA" dirty="0" smtClean="0"/>
          </a:p>
          <a:p>
            <a:pPr marL="685800"/>
            <a:r>
              <a:rPr lang="en-CA" dirty="0" smtClean="0"/>
              <a:t>Apply </a:t>
            </a:r>
            <a:r>
              <a:rPr lang="en-CA" dirty="0"/>
              <a:t>the principles of </a:t>
            </a:r>
            <a:r>
              <a:rPr lang="en-CA" dirty="0" smtClean="0"/>
              <a:t>Positive </a:t>
            </a:r>
            <a:r>
              <a:rPr lang="en-CA" dirty="0"/>
              <a:t>L</a:t>
            </a:r>
            <a:r>
              <a:rPr lang="en-CA" dirty="0" smtClean="0"/>
              <a:t>eadership to promote positive workplace cultures.</a:t>
            </a:r>
            <a:endParaRPr lang="fr-CA" dirty="0" smtClean="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xfrm>
            <a:off x="355600" y="1031967"/>
            <a:ext cx="12649200" cy="2020026"/>
          </a:xfrm>
          <a:prstGeom prst="rect">
            <a:avLst/>
          </a:prstGeom>
        </p:spPr>
        <p:txBody>
          <a:bodyPr/>
          <a:lstStyle/>
          <a:p>
            <a:pPr algn="l"/>
            <a:r>
              <a:rPr lang="en-CA" cap="none" dirty="0" smtClean="0"/>
              <a:t>Motivational Knowledge and Skills</a:t>
            </a:r>
            <a:endParaRPr lang="en-US" cap="none" dirty="0"/>
          </a:p>
        </p:txBody>
      </p:sp>
      <p:sp>
        <p:nvSpPr>
          <p:cNvPr id="187" name="Shape 187"/>
          <p:cNvSpPr>
            <a:spLocks noGrp="1"/>
          </p:cNvSpPr>
          <p:nvPr>
            <p:ph type="body" idx="1"/>
          </p:nvPr>
        </p:nvSpPr>
        <p:spPr>
          <a:xfrm>
            <a:off x="355600" y="2481943"/>
            <a:ext cx="12293600" cy="5669279"/>
          </a:xfrm>
          <a:prstGeom prst="rect">
            <a:avLst/>
          </a:prstGeom>
        </p:spPr>
        <p:txBody>
          <a:bodyPr lIns="12700" tIns="12700" rIns="12700" bIns="12700" anchor="t"/>
          <a:lstStyle/>
          <a:p>
            <a:r>
              <a:rPr lang="en-US" sz="3600" dirty="0" smtClean="0"/>
              <a:t>Applying motivational knowledge and skills can let to a sense of </a:t>
            </a:r>
            <a:r>
              <a:rPr lang="en-US" sz="3600" dirty="0"/>
              <a:t>“flow” among employees, even when involved in challenging tasks. Flow occurs most frequently when tasks are closely aligned with employee goals</a:t>
            </a:r>
            <a:r>
              <a:rPr lang="en-US" sz="3600" dirty="0" smtClean="0"/>
              <a:t>.</a:t>
            </a:r>
            <a:endParaRPr lang="en-US" sz="3600" dirty="0"/>
          </a:p>
          <a:p>
            <a:r>
              <a:rPr lang="en-US" sz="3600" dirty="0" smtClean="0"/>
              <a:t>Leaders who apply motivational knowledge and skills promote a shared </a:t>
            </a:r>
            <a:r>
              <a:rPr lang="en-US" sz="3600" dirty="0"/>
              <a:t>vision and </a:t>
            </a:r>
            <a:r>
              <a:rPr lang="en-US" sz="3600" dirty="0" smtClean="0"/>
              <a:t>encourage a personal </a:t>
            </a:r>
            <a:r>
              <a:rPr lang="en-US" sz="3600" dirty="0"/>
              <a:t>investment </a:t>
            </a:r>
            <a:r>
              <a:rPr lang="en-US" sz="3600" dirty="0" smtClean="0"/>
              <a:t>on the part of employees in </a:t>
            </a:r>
            <a:r>
              <a:rPr lang="en-US" sz="3600" dirty="0"/>
              <a:t>corporate </a:t>
            </a:r>
            <a:r>
              <a:rPr lang="en-US" sz="3600" dirty="0" smtClean="0"/>
              <a:t>success.</a:t>
            </a:r>
            <a:endParaRPr lang="en-US" sz="3600" dirty="0"/>
          </a:p>
        </p:txBody>
      </p:sp>
    </p:spTree>
    <p:extLst>
      <p:ext uri="{BB962C8B-B14F-4D97-AF65-F5344CB8AC3E}">
        <p14:creationId xmlns:p14="http://schemas.microsoft.com/office/powerpoint/2010/main" val="146186846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nvPr>
        </p:nvSpPr>
        <p:spPr>
          <a:xfrm>
            <a:off x="355600" y="505460"/>
            <a:ext cx="12293600" cy="2438400"/>
          </a:xfrm>
          <a:prstGeom prst="rect">
            <a:avLst/>
          </a:prstGeom>
        </p:spPr>
        <p:txBody>
          <a:bodyPr/>
          <a:lstStyle/>
          <a:p>
            <a:pPr algn="ctr"/>
            <a:r>
              <a:rPr lang="en-US" b="1" dirty="0" smtClean="0"/>
              <a:t>5. Operational tasks</a:t>
            </a:r>
            <a:endParaRPr lang="en-US" b="1" dirty="0"/>
          </a:p>
        </p:txBody>
      </p:sp>
      <p:sp>
        <p:nvSpPr>
          <p:cNvPr id="220" name="Shape 220"/>
          <p:cNvSpPr>
            <a:spLocks noGrp="1"/>
          </p:cNvSpPr>
          <p:nvPr>
            <p:ph type="body" idx="1"/>
          </p:nvPr>
        </p:nvSpPr>
        <p:spPr>
          <a:xfrm>
            <a:off x="355600" y="2670266"/>
            <a:ext cx="12293600" cy="3260272"/>
          </a:xfrm>
          <a:prstGeom prst="rect">
            <a:avLst/>
          </a:prstGeom>
        </p:spPr>
        <p:txBody>
          <a:bodyPr anchor="t">
            <a:normAutofit/>
          </a:bodyPr>
          <a:lstStyle/>
          <a:p>
            <a:pPr marL="0" indent="0">
              <a:buNone/>
            </a:pPr>
            <a:r>
              <a:rPr lang="en-US" dirty="0"/>
              <a:t>Operational Tasks refers to the ability of the manager to keep employees feeling engaged with holding regular meetings and offering clarity of roles. Role clarity provides a needed foundation for supporting the use of positive leadership strategies</a:t>
            </a:r>
            <a:r>
              <a:rPr lang="en-US" dirty="0" smtClean="0"/>
              <a:t>.</a:t>
            </a:r>
          </a:p>
        </p:txBody>
      </p:sp>
    </p:spTree>
    <p:extLst>
      <p:ext uri="{BB962C8B-B14F-4D97-AF65-F5344CB8AC3E}">
        <p14:creationId xmlns:p14="http://schemas.microsoft.com/office/powerpoint/2010/main" val="108036392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xfrm>
            <a:off x="177800" y="4500246"/>
            <a:ext cx="12649200" cy="930365"/>
          </a:xfrm>
          <a:prstGeom prst="rect">
            <a:avLst/>
          </a:prstGeom>
        </p:spPr>
        <p:txBody>
          <a:bodyPr>
            <a:normAutofit/>
          </a:bodyPr>
          <a:lstStyle/>
          <a:p>
            <a:pPr algn="l"/>
            <a:r>
              <a:rPr lang="en-US" sz="4000" cap="none" dirty="0"/>
              <a:t>Team Building and Professional Learning</a:t>
            </a:r>
          </a:p>
        </p:txBody>
      </p:sp>
      <p:sp>
        <p:nvSpPr>
          <p:cNvPr id="187" name="Shape 187"/>
          <p:cNvSpPr>
            <a:spLocks noGrp="1"/>
          </p:cNvSpPr>
          <p:nvPr>
            <p:ph type="body" idx="1"/>
          </p:nvPr>
        </p:nvSpPr>
        <p:spPr>
          <a:xfrm>
            <a:off x="355600" y="1468302"/>
            <a:ext cx="12293600" cy="3112226"/>
          </a:xfrm>
          <a:prstGeom prst="rect">
            <a:avLst/>
          </a:prstGeom>
        </p:spPr>
        <p:txBody>
          <a:bodyPr lIns="12700" tIns="12700" rIns="12700" bIns="12700" anchor="t"/>
          <a:lstStyle/>
          <a:p>
            <a:pPr marL="0" indent="0">
              <a:buNone/>
            </a:pPr>
            <a:r>
              <a:rPr lang="en-US" sz="3600" dirty="0"/>
              <a:t>Regular one-on-one meetings between leaders and their team members provide a forum within which to reinforce and practice positive leadership strategies. One-time role-negotiation sessions with each employee can clarify goals, expectations, important organizational or team considerations, and areas of </a:t>
            </a:r>
            <a:r>
              <a:rPr lang="en-US" sz="3600" dirty="0" smtClean="0"/>
              <a:t>responsibility.</a:t>
            </a:r>
            <a:endParaRPr lang="en-US" sz="3600" dirty="0"/>
          </a:p>
        </p:txBody>
      </p:sp>
      <p:sp>
        <p:nvSpPr>
          <p:cNvPr id="4" name="Shape 187"/>
          <p:cNvSpPr txBox="1">
            <a:spLocks/>
          </p:cNvSpPr>
          <p:nvPr/>
        </p:nvSpPr>
        <p:spPr>
          <a:xfrm>
            <a:off x="177800" y="5334092"/>
            <a:ext cx="12293600" cy="2946764"/>
          </a:xfrm>
          <a:prstGeom prst="rect">
            <a:avLst/>
          </a:prstGeom>
          <a:ln w="12700">
            <a:miter lim="400000"/>
          </a:ln>
          <a:extLst>
            <a:ext uri="{C572A759-6A51-4108-AA02-DFA0A04FC94B}">
              <ma14:wrappingTextBoxFlag xmlns:ma14="http://schemas.microsoft.com/office/mac/drawingml/2011/main" val="1"/>
            </a:ext>
          </a:extLst>
        </p:spPr>
        <p:txBody>
          <a:bodyPr lIns="12700" tIns="12700" rIns="12700" bIns="12700" anchor="t"/>
          <a:lstStyle>
            <a:lvl1pPr marL="304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1pPr>
            <a:lvl2pPr marL="685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2pPr>
            <a:lvl3pPr marL="1066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3pPr>
            <a:lvl4pPr marL="1447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4pPr>
            <a:lvl5pPr marL="1828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5pPr>
            <a:lvl6pPr marL="2209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6pPr>
            <a:lvl7pPr marL="2590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7pPr>
            <a:lvl8pPr marL="2971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8pPr>
            <a:lvl9pPr marL="3352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9pPr>
          </a:lstStyle>
          <a:p>
            <a:r>
              <a:rPr lang="en-US" sz="3600" dirty="0"/>
              <a:t>Positive leadership strategies impact workplace culture when they are applied by all team members. </a:t>
            </a:r>
          </a:p>
          <a:p>
            <a:r>
              <a:rPr lang="en-US" sz="3600" dirty="0"/>
              <a:t>Collective learning sessions provide a forum for moving positive leadership strategies from pre-contemplation to contemplation to action within and across organizational teams.</a:t>
            </a:r>
          </a:p>
        </p:txBody>
      </p:sp>
      <p:sp>
        <p:nvSpPr>
          <p:cNvPr id="5" name="Shape 186"/>
          <p:cNvSpPr txBox="1">
            <a:spLocks/>
          </p:cNvSpPr>
          <p:nvPr/>
        </p:nvSpPr>
        <p:spPr>
          <a:xfrm>
            <a:off x="355600" y="5806"/>
            <a:ext cx="12649200" cy="20200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9pPr>
          </a:lstStyle>
          <a:p>
            <a:pPr algn="l" hangingPunct="1"/>
            <a:r>
              <a:rPr lang="en-CA" sz="6000" cap="none" dirty="0" smtClean="0"/>
              <a:t>On-on-One Sessions</a:t>
            </a:r>
            <a:endParaRPr lang="en-US" sz="6000" cap="none" dirty="0"/>
          </a:p>
        </p:txBody>
      </p:sp>
    </p:spTree>
    <p:extLst>
      <p:ext uri="{BB962C8B-B14F-4D97-AF65-F5344CB8AC3E}">
        <p14:creationId xmlns:p14="http://schemas.microsoft.com/office/powerpoint/2010/main" val="702184862"/>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44007" y="372536"/>
            <a:ext cx="9645650" cy="941388"/>
          </a:xfrm>
        </p:spPr>
        <p:txBody>
          <a:bodyPr>
            <a:normAutofit fontScale="90000"/>
          </a:bodyPr>
          <a:lstStyle/>
          <a:p>
            <a:pPr algn="ctr"/>
            <a:r>
              <a:rPr lang="en-US" sz="7200" cap="all" dirty="0"/>
              <a:t>Application</a:t>
            </a:r>
            <a:r>
              <a:rPr lang="en-US" sz="5120" dirty="0">
                <a:latin typeface="+mj-lt"/>
              </a:rPr>
              <a:t> </a:t>
            </a:r>
            <a:r>
              <a:rPr lang="en-US" sz="7200" cap="all" dirty="0"/>
              <a:t>Activity</a:t>
            </a:r>
          </a:p>
        </p:txBody>
      </p:sp>
      <p:sp>
        <p:nvSpPr>
          <p:cNvPr id="5" name="TextBox 4"/>
          <p:cNvSpPr txBox="1"/>
          <p:nvPr/>
        </p:nvSpPr>
        <p:spPr>
          <a:xfrm>
            <a:off x="252871" y="1735876"/>
            <a:ext cx="10476089" cy="646331"/>
          </a:xfrm>
          <a:prstGeom prst="rect">
            <a:avLst/>
          </a:prstGeom>
          <a:solidFill>
            <a:schemeClr val="tx1"/>
          </a:solidFill>
          <a:ln w="38100" cmpd="sng">
            <a:solidFill>
              <a:schemeClr val="tx1"/>
            </a:solidFill>
          </a:ln>
          <a:effectLst>
            <a:outerShdw blurRad="50800" dist="114300" dir="2700000" algn="tl" rotWithShape="0">
              <a:schemeClr val="tx1">
                <a:alpha val="43000"/>
              </a:schemeClr>
            </a:outerShdw>
          </a:effectLst>
        </p:spPr>
        <p:txBody>
          <a:bodyPr wrap="square" rtlCol="0">
            <a:spAutoFit/>
          </a:bodyPr>
          <a:lstStyle/>
          <a:p>
            <a:pPr algn="l"/>
            <a:r>
              <a:rPr lang="en-US" sz="3600" b="1" dirty="0" smtClean="0">
                <a:solidFill>
                  <a:schemeClr val="bg2">
                    <a:lumMod val="20000"/>
                    <a:lumOff val="80000"/>
                  </a:schemeClr>
                </a:solidFill>
                <a:latin typeface="+mn-ea"/>
                <a:cs typeface="Trebuchet MS"/>
              </a:rPr>
              <a:t>Positive Leadership Inventory</a:t>
            </a:r>
            <a:endParaRPr lang="en-US" sz="3600" b="1" dirty="0">
              <a:solidFill>
                <a:schemeClr val="bg2">
                  <a:lumMod val="20000"/>
                  <a:lumOff val="80000"/>
                </a:schemeClr>
              </a:solidFill>
              <a:latin typeface="+mn-ea"/>
              <a:cs typeface="Trebuchet MS"/>
            </a:endParaRPr>
          </a:p>
        </p:txBody>
      </p:sp>
      <p:pic>
        <p:nvPicPr>
          <p:cNvPr id="6" name="Picture 5"/>
          <p:cNvPicPr>
            <a:picLocks noChangeAspect="1"/>
          </p:cNvPicPr>
          <p:nvPr/>
        </p:nvPicPr>
        <p:blipFill>
          <a:blip r:embed="rId2"/>
          <a:stretch>
            <a:fillRect/>
          </a:stretch>
        </p:blipFill>
        <p:spPr>
          <a:xfrm rot="211499">
            <a:off x="9361646" y="2909729"/>
            <a:ext cx="3620722" cy="5413466"/>
          </a:xfrm>
          <a:prstGeom prst="rect">
            <a:avLst/>
          </a:prstGeom>
        </p:spPr>
      </p:pic>
      <p:pic>
        <p:nvPicPr>
          <p:cNvPr id="7" name="Picture 6" descr="Encouraging-Ideas-Volunteer-Hand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0171" y="4912119"/>
            <a:ext cx="2116620" cy="1948170"/>
          </a:xfrm>
          <a:prstGeom prst="rect">
            <a:avLst/>
          </a:prstGeom>
        </p:spPr>
      </p:pic>
      <p:sp>
        <p:nvSpPr>
          <p:cNvPr id="8" name="TextBox 7"/>
          <p:cNvSpPr txBox="1"/>
          <p:nvPr/>
        </p:nvSpPr>
        <p:spPr>
          <a:xfrm>
            <a:off x="366244" y="2755598"/>
            <a:ext cx="8342328" cy="6001643"/>
          </a:xfrm>
          <a:prstGeom prst="rect">
            <a:avLst/>
          </a:prstGeom>
          <a:noFill/>
          <a:ln w="38100" cmpd="sng">
            <a:solidFill>
              <a:schemeClr val="tx1">
                <a:alpha val="88000"/>
              </a:schemeClr>
            </a:solidFill>
          </a:ln>
        </p:spPr>
        <p:txBody>
          <a:bodyPr wrap="square" rtlCol="0">
            <a:spAutoFit/>
          </a:bodyPr>
          <a:lstStyle/>
          <a:p>
            <a:pPr algn="l"/>
            <a:r>
              <a:rPr lang="en-US" sz="3200" dirty="0"/>
              <a:t>At the close of the workshop, complete the </a:t>
            </a:r>
            <a:r>
              <a:rPr lang="en-US" sz="3200" dirty="0" smtClean="0"/>
              <a:t>Positive </a:t>
            </a:r>
            <a:r>
              <a:rPr lang="en-US" sz="3200" dirty="0"/>
              <a:t>Leadership Inventory. Following the self-scoring instructions, calculate your outcomes for each of the leadership strategies</a:t>
            </a:r>
            <a:r>
              <a:rPr lang="en-US" sz="3200" dirty="0" smtClean="0"/>
              <a:t>.</a:t>
            </a:r>
            <a:r>
              <a:rPr lang="en-US" sz="3200" dirty="0"/>
              <a:t/>
            </a:r>
            <a:br>
              <a:rPr lang="en-US" sz="3200" dirty="0"/>
            </a:br>
            <a:endParaRPr lang="en-US" sz="3200" dirty="0"/>
          </a:p>
          <a:p>
            <a:pPr algn="l"/>
            <a:r>
              <a:rPr lang="en-US" sz="3200" dirty="0"/>
              <a:t>Share with a colleague your results, and discuss which strategies you use most in your current workplace routines and relationships.</a:t>
            </a:r>
          </a:p>
          <a:p>
            <a:pPr algn="l"/>
            <a:endParaRPr lang="en-US" sz="3200" dirty="0"/>
          </a:p>
          <a:p>
            <a:pPr algn="l"/>
            <a:r>
              <a:rPr lang="en-US" sz="3200" dirty="0"/>
              <a:t>Take time to reflect on the positive leadership strategies you would like to further develop in the future.</a:t>
            </a:r>
          </a:p>
        </p:txBody>
      </p:sp>
    </p:spTree>
    <p:extLst>
      <p:ext uri="{BB962C8B-B14F-4D97-AF65-F5344CB8AC3E}">
        <p14:creationId xmlns:p14="http://schemas.microsoft.com/office/powerpoint/2010/main" val="1726260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hape 232"/>
          <p:cNvSpPr>
            <a:spLocks noGrp="1"/>
          </p:cNvSpPr>
          <p:nvPr>
            <p:ph type="title" idx="4294967295"/>
          </p:nvPr>
        </p:nvSpPr>
        <p:spPr bwMode="auto">
          <a:xfrm>
            <a:off x="995362" y="660628"/>
            <a:ext cx="11703050" cy="8985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17" tIns="45717" rIns="45717" bIns="45717" numCol="1" rtlCol="0" anchor="t" anchorCtr="0" compatLnSpc="1">
            <a:prstTxWarp prst="textNoShape">
              <a:avLst/>
            </a:prstTxWarp>
            <a:normAutofit/>
          </a:bodyPr>
          <a:lstStyle/>
          <a:p>
            <a:pPr algn="ctr">
              <a:defRPr/>
            </a:pPr>
            <a:r>
              <a:rPr lang="en-CA" altLang="en-US" sz="5400" dirty="0"/>
              <a:t>Role of PWF </a:t>
            </a:r>
            <a:r>
              <a:rPr lang="en-CA" altLang="en-US" sz="5400" dirty="0" smtClean="0"/>
              <a:t>Trainers</a:t>
            </a:r>
            <a:endParaRPr lang="en-CA" altLang="en-US" sz="5400" dirty="0"/>
          </a:p>
        </p:txBody>
      </p:sp>
      <p:sp>
        <p:nvSpPr>
          <p:cNvPr id="47106" name="Shape 233"/>
          <p:cNvSpPr>
            <a:spLocks noGrp="1"/>
          </p:cNvSpPr>
          <p:nvPr>
            <p:ph idx="4294967295"/>
          </p:nvPr>
        </p:nvSpPr>
        <p:spPr>
          <a:xfrm>
            <a:off x="688975" y="2036763"/>
            <a:ext cx="12315825" cy="6724650"/>
          </a:xfrm>
          <a:extLst/>
        </p:spPr>
        <p:txBody>
          <a:bodyPr vert="horz" lIns="45719" tIns="45719" rIns="45719" bIns="45719" rtlCol="0" anchor="ctr">
            <a:normAutofit/>
          </a:bodyPr>
          <a:lstStyle/>
          <a:p>
            <a:pPr>
              <a:lnSpc>
                <a:spcPct val="100000"/>
              </a:lnSpc>
              <a:spcBef>
                <a:spcPct val="0"/>
              </a:spcBef>
              <a:defRPr/>
            </a:pPr>
            <a:r>
              <a:rPr lang="en-CA" altLang="en-US" sz="3600" b="1" dirty="0"/>
              <a:t>Promote awareness </a:t>
            </a:r>
            <a:r>
              <a:rPr lang="en-CA" altLang="en-US" sz="3600" dirty="0"/>
              <a:t>of Positive Workplace concepts and practices (Mental Fitness, Resiliency Practices and Positive Leadership Practices) </a:t>
            </a:r>
          </a:p>
          <a:p>
            <a:pPr>
              <a:lnSpc>
                <a:spcPct val="100000"/>
              </a:lnSpc>
              <a:spcBef>
                <a:spcPct val="0"/>
              </a:spcBef>
              <a:defRPr/>
            </a:pPr>
            <a:endParaRPr lang="fr-CA" altLang="en-US" sz="3400" dirty="0"/>
          </a:p>
          <a:p>
            <a:pPr>
              <a:lnSpc>
                <a:spcPct val="100000"/>
              </a:lnSpc>
              <a:spcBef>
                <a:spcPct val="0"/>
              </a:spcBef>
              <a:defRPr/>
            </a:pPr>
            <a:r>
              <a:rPr lang="en-CA" altLang="en-US" sz="3600" b="1" dirty="0"/>
              <a:t>Use the available online resources </a:t>
            </a:r>
            <a:r>
              <a:rPr lang="en-CA" altLang="en-US" sz="3600" dirty="0"/>
              <a:t>to build awareness of PWF practices among team members in their roles and interactions with others.</a:t>
            </a:r>
          </a:p>
          <a:p>
            <a:pPr marL="0" indent="0">
              <a:lnSpc>
                <a:spcPct val="100000"/>
              </a:lnSpc>
              <a:spcBef>
                <a:spcPct val="0"/>
              </a:spcBef>
              <a:buNone/>
              <a:defRPr/>
            </a:pPr>
            <a:r>
              <a:rPr lang="en-CA" altLang="en-US" sz="3600" dirty="0"/>
              <a:t> </a:t>
            </a:r>
          </a:p>
          <a:p>
            <a:pPr>
              <a:lnSpc>
                <a:spcPct val="100000"/>
              </a:lnSpc>
              <a:spcBef>
                <a:spcPct val="0"/>
              </a:spcBef>
              <a:defRPr/>
            </a:pPr>
            <a:r>
              <a:rPr lang="en-CA" altLang="en-US" sz="3600" b="1" dirty="0"/>
              <a:t>Embed PWF practices </a:t>
            </a:r>
            <a:r>
              <a:rPr lang="en-CA" altLang="en-US" sz="3600" dirty="0"/>
              <a:t>within routines and relationships in the workplace (Be a role model for others).  </a:t>
            </a:r>
            <a:endParaRPr lang="en-CA" altLang="en-US" sz="3400" dirty="0"/>
          </a:p>
        </p:txBody>
      </p:sp>
    </p:spTree>
    <p:extLst>
      <p:ext uri="{BB962C8B-B14F-4D97-AF65-F5344CB8AC3E}">
        <p14:creationId xmlns:p14="http://schemas.microsoft.com/office/powerpoint/2010/main" val="1424810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hape 235"/>
          <p:cNvSpPr>
            <a:spLocks noGrp="1"/>
          </p:cNvSpPr>
          <p:nvPr>
            <p:ph type="title"/>
          </p:nvPr>
        </p:nvSpPr>
        <p:spPr bwMode="auto">
          <a:xfrm>
            <a:off x="2052966" y="512836"/>
            <a:ext cx="9345910" cy="14922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6000" dirty="0" smtClean="0"/>
              <a:t>Online resources</a:t>
            </a:r>
            <a:endParaRPr lang="en-US" altLang="en-US" sz="6000" dirty="0"/>
          </a:p>
        </p:txBody>
      </p:sp>
      <p:sp>
        <p:nvSpPr>
          <p:cNvPr id="48130" name="Shape 236"/>
          <p:cNvSpPr>
            <a:spLocks noGrp="1"/>
          </p:cNvSpPr>
          <p:nvPr>
            <p:ph idx="1"/>
          </p:nvPr>
        </p:nvSpPr>
        <p:spPr bwMode="auto">
          <a:xfrm>
            <a:off x="761999" y="2866820"/>
            <a:ext cx="11538857" cy="5928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10000"/>
          </a:bodyPr>
          <a:lstStyle/>
          <a:p>
            <a:pPr marL="461963" indent="-461963" defTabSz="1235075">
              <a:lnSpc>
                <a:spcPct val="110000"/>
              </a:lnSpc>
            </a:pPr>
            <a:r>
              <a:rPr lang="en-CA" sz="3600" dirty="0"/>
              <a:t>Resources that promote positive mental health practices </a:t>
            </a:r>
            <a:r>
              <a:rPr lang="en-CA" sz="3600" dirty="0" smtClean="0"/>
              <a:t>(Mental Fitness, Resiliency, Positive Leadership</a:t>
            </a:r>
            <a:r>
              <a:rPr lang="en-CA" sz="3600" dirty="0"/>
              <a:t>) </a:t>
            </a:r>
            <a:endParaRPr lang="en-CA" sz="3600" dirty="0" smtClean="0"/>
          </a:p>
          <a:p>
            <a:pPr marL="461963" indent="-461963" defTabSz="1235075">
              <a:lnSpc>
                <a:spcPct val="110000"/>
              </a:lnSpc>
            </a:pPr>
            <a:r>
              <a:rPr lang="en-CA" sz="3600" dirty="0" smtClean="0"/>
              <a:t>Modules </a:t>
            </a:r>
            <a:r>
              <a:rPr lang="en-CA" sz="3600" dirty="0"/>
              <a:t>and eBooks </a:t>
            </a:r>
            <a:endParaRPr lang="en-CA" sz="3600" dirty="0" smtClean="0"/>
          </a:p>
          <a:p>
            <a:pPr marL="461963" indent="-461963" defTabSz="1235075">
              <a:lnSpc>
                <a:spcPct val="110000"/>
              </a:lnSpc>
            </a:pPr>
            <a:r>
              <a:rPr lang="en-CA" sz="3600" dirty="0" smtClean="0"/>
              <a:t>Mental Fitness and Resiliency Inventory (MFRI) </a:t>
            </a:r>
            <a:r>
              <a:rPr lang="en-CA" sz="3600" dirty="0"/>
              <a:t>and the </a:t>
            </a:r>
            <a:r>
              <a:rPr lang="en-CA" sz="3600" dirty="0" smtClean="0"/>
              <a:t>checklists </a:t>
            </a:r>
            <a:r>
              <a:rPr lang="en-CA" sz="3600" dirty="0"/>
              <a:t>of </a:t>
            </a:r>
            <a:r>
              <a:rPr lang="en-CA" sz="3600" dirty="0" smtClean="0"/>
              <a:t>potential actions </a:t>
            </a:r>
          </a:p>
          <a:p>
            <a:pPr marL="461963" indent="-461963" defTabSz="1235075">
              <a:lnSpc>
                <a:spcPct val="110000"/>
              </a:lnSpc>
            </a:pPr>
            <a:r>
              <a:rPr lang="en-CA" sz="3600" dirty="0" smtClean="0"/>
              <a:t>The </a:t>
            </a:r>
            <a:r>
              <a:rPr lang="en-CA" sz="3600" dirty="0"/>
              <a:t>Positive Leadership Inventory </a:t>
            </a:r>
            <a:r>
              <a:rPr lang="en-CA" sz="3600" dirty="0" smtClean="0"/>
              <a:t>(PLI-360</a:t>
            </a:r>
            <a:r>
              <a:rPr lang="en-CA" sz="3600" dirty="0"/>
              <a:t>) and the </a:t>
            </a:r>
            <a:r>
              <a:rPr lang="en-CA" sz="3600" dirty="0" smtClean="0"/>
              <a:t>checklists </a:t>
            </a:r>
            <a:r>
              <a:rPr lang="en-CA" sz="3600" dirty="0"/>
              <a:t>of </a:t>
            </a:r>
            <a:r>
              <a:rPr lang="en-CA" sz="3600" dirty="0" smtClean="0"/>
              <a:t>potential actions </a:t>
            </a:r>
          </a:p>
          <a:p>
            <a:pPr marL="461963" indent="-461963" defTabSz="1235075">
              <a:lnSpc>
                <a:spcPct val="110000"/>
              </a:lnSpc>
            </a:pPr>
            <a:r>
              <a:rPr lang="en-CA" sz="3600" dirty="0" smtClean="0"/>
              <a:t>Presentation </a:t>
            </a:r>
            <a:r>
              <a:rPr lang="en-CA" sz="3600" dirty="0"/>
              <a:t>tools </a:t>
            </a:r>
            <a:endParaRPr lang="en-CA" sz="3600" dirty="0" smtClean="0"/>
          </a:p>
          <a:p>
            <a:pPr marL="461963" indent="-461963" defTabSz="1235075">
              <a:lnSpc>
                <a:spcPct val="110000"/>
              </a:lnSpc>
            </a:pPr>
            <a:r>
              <a:rPr lang="en-CA" sz="3600" dirty="0" smtClean="0"/>
              <a:t>Suggested </a:t>
            </a:r>
            <a:r>
              <a:rPr lang="en-CA" sz="3600" dirty="0"/>
              <a:t>action plan</a:t>
            </a:r>
            <a:endParaRPr lang="en-US" altLang="en-US" sz="3600" dirty="0"/>
          </a:p>
        </p:txBody>
      </p:sp>
    </p:spTree>
    <p:extLst>
      <p:ext uri="{BB962C8B-B14F-4D97-AF65-F5344CB8AC3E}">
        <p14:creationId xmlns:p14="http://schemas.microsoft.com/office/powerpoint/2010/main" val="802150773"/>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759" y="522515"/>
            <a:ext cx="12067555" cy="8191500"/>
          </a:xfrm>
          <a:prstGeom prst="rect">
            <a:avLst/>
          </a:prstGeom>
        </p:spPr>
      </p:pic>
    </p:spTree>
    <p:extLst>
      <p:ext uri="{BB962C8B-B14F-4D97-AF65-F5344CB8AC3E}">
        <p14:creationId xmlns:p14="http://schemas.microsoft.com/office/powerpoint/2010/main" val="199318959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p:cNvSpPr>
          <p:nvPr>
            <p:ph idx="1"/>
          </p:nvPr>
        </p:nvSpPr>
        <p:spPr>
          <a:xfrm>
            <a:off x="650875" y="996315"/>
            <a:ext cx="11703050" cy="6435725"/>
          </a:xfrm>
        </p:spPr>
        <p:txBody>
          <a:bodyPr/>
          <a:lstStyle/>
          <a:p>
            <a:pPr marL="0" indent="0" algn="ctr">
              <a:spcBef>
                <a:spcPts val="1422"/>
              </a:spcBef>
              <a:buSzTx/>
              <a:buFont typeface="Gill Sans Light" charset="0"/>
              <a:buNone/>
              <a:defRPr sz="7000" b="1"/>
            </a:pPr>
            <a:r>
              <a:rPr lang="en-CA" sz="7000" b="1" dirty="0" smtClean="0"/>
              <a:t>Thank you</a:t>
            </a:r>
            <a:r>
              <a:rPr sz="7000" b="1" dirty="0" smtClean="0"/>
              <a:t>!</a:t>
            </a:r>
            <a:endParaRPr sz="7000" b="1" dirty="0"/>
          </a:p>
        </p:txBody>
      </p:sp>
    </p:spTree>
    <p:extLst>
      <p:ext uri="{BB962C8B-B14F-4D97-AF65-F5344CB8AC3E}">
        <p14:creationId xmlns:p14="http://schemas.microsoft.com/office/powerpoint/2010/main" val="94006319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custDataLst>
              <p:tags r:id="rId1"/>
            </p:custDataLst>
          </p:nvPr>
        </p:nvSpPr>
        <p:spPr>
          <a:xfrm>
            <a:off x="458613" y="594771"/>
            <a:ext cx="12293600" cy="951001"/>
          </a:xfrm>
          <a:prstGeom prst="rect">
            <a:avLst/>
          </a:prstGeom>
        </p:spPr>
        <p:txBody>
          <a:bodyPr/>
          <a:lstStyle/>
          <a:p>
            <a:pPr algn="ctr"/>
            <a:r>
              <a:rPr lang="en-CA" dirty="0" smtClean="0"/>
              <a:t>Overview of session</a:t>
            </a:r>
          </a:p>
        </p:txBody>
      </p:sp>
      <p:sp>
        <p:nvSpPr>
          <p:cNvPr id="183" name="Shape 183"/>
          <p:cNvSpPr>
            <a:spLocks noGrp="1"/>
          </p:cNvSpPr>
          <p:nvPr>
            <p:ph type="body" sz="half" idx="1"/>
            <p:custDataLst>
              <p:tags r:id="rId2"/>
            </p:custDataLst>
          </p:nvPr>
        </p:nvSpPr>
        <p:spPr>
          <a:xfrm>
            <a:off x="963786" y="2031684"/>
            <a:ext cx="11788427" cy="6089060"/>
          </a:xfrm>
          <a:prstGeom prst="rect">
            <a:avLst/>
          </a:prstGeom>
        </p:spPr>
        <p:txBody>
          <a:bodyPr lIns="12700" tIns="12700" rIns="12700" bIns="12700" anchor="t"/>
          <a:lstStyle/>
          <a:p>
            <a:pPr marL="685800">
              <a:spcBef>
                <a:spcPts val="400"/>
              </a:spcBef>
            </a:pPr>
            <a:r>
              <a:rPr lang="en-CA" dirty="0" smtClean="0"/>
              <a:t>Review of the PWF</a:t>
            </a:r>
          </a:p>
          <a:p>
            <a:pPr marL="685800">
              <a:spcBef>
                <a:spcPts val="400"/>
              </a:spcBef>
            </a:pPr>
            <a:r>
              <a:rPr lang="en-CA" dirty="0" smtClean="0"/>
              <a:t>Principles of </a:t>
            </a:r>
            <a:r>
              <a:rPr lang="en-CA" dirty="0"/>
              <a:t>p</a:t>
            </a:r>
            <a:r>
              <a:rPr lang="en-CA" dirty="0" smtClean="0"/>
              <a:t>ositive leadership</a:t>
            </a:r>
          </a:p>
          <a:p>
            <a:pPr marL="685800">
              <a:spcBef>
                <a:spcPts val="400"/>
              </a:spcBef>
            </a:pPr>
            <a:r>
              <a:rPr lang="en-CA" dirty="0" smtClean="0"/>
              <a:t>Assumptions related to positive leadership</a:t>
            </a:r>
          </a:p>
          <a:p>
            <a:pPr marL="685800">
              <a:spcBef>
                <a:spcPts val="400"/>
              </a:spcBef>
            </a:pPr>
            <a:r>
              <a:rPr lang="en-CA" dirty="0" smtClean="0"/>
              <a:t>Positive Leadership Strategies </a:t>
            </a:r>
          </a:p>
          <a:p>
            <a:pPr marL="1066800" lvl="1">
              <a:spcBef>
                <a:spcPts val="400"/>
              </a:spcBef>
            </a:pPr>
            <a:r>
              <a:rPr lang="en-CA" sz="3000" dirty="0" smtClean="0"/>
              <a:t>Leadership Virtues</a:t>
            </a:r>
          </a:p>
          <a:p>
            <a:pPr marL="1066800" lvl="1">
              <a:spcBef>
                <a:spcPts val="400"/>
              </a:spcBef>
            </a:pPr>
            <a:r>
              <a:rPr lang="en-CA" sz="3000" dirty="0" smtClean="0"/>
              <a:t>Energizing Skills</a:t>
            </a:r>
          </a:p>
          <a:p>
            <a:pPr marL="1066800" lvl="1">
              <a:spcBef>
                <a:spcPts val="400"/>
              </a:spcBef>
            </a:pPr>
            <a:r>
              <a:rPr lang="en-CA" sz="3000" dirty="0" smtClean="0"/>
              <a:t>Positive Communication</a:t>
            </a:r>
          </a:p>
          <a:p>
            <a:pPr marL="1066800" lvl="1">
              <a:spcBef>
                <a:spcPts val="400"/>
              </a:spcBef>
            </a:pPr>
            <a:r>
              <a:rPr lang="en-CA" sz="3000" dirty="0" smtClean="0"/>
              <a:t>Motivational Knowledge and Skills </a:t>
            </a:r>
          </a:p>
          <a:p>
            <a:pPr marL="1066800" lvl="1">
              <a:spcBef>
                <a:spcPts val="400"/>
              </a:spcBef>
            </a:pPr>
            <a:r>
              <a:rPr lang="en-CA" sz="3000" dirty="0" smtClean="0"/>
              <a:t>Operational Tasks</a:t>
            </a:r>
          </a:p>
          <a:p>
            <a:pPr marL="685800">
              <a:spcBef>
                <a:spcPts val="400"/>
              </a:spcBef>
            </a:pPr>
            <a:r>
              <a:rPr lang="en-CA" dirty="0" smtClean="0"/>
              <a:t>Practice Activity</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bwMode="auto">
          <a:xfrm>
            <a:off x="1836738" y="1072472"/>
            <a:ext cx="9777412" cy="93662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a:bodyPr>
          <a:lstStyle/>
          <a:p>
            <a:pPr defTabSz="975295">
              <a:defRPr/>
            </a:pPr>
            <a:r>
              <a:rPr lang="en-CA" altLang="en-US" dirty="0"/>
              <a:t>Positive Workplace framework</a:t>
            </a:r>
          </a:p>
        </p:txBody>
      </p:sp>
      <p:pic>
        <p:nvPicPr>
          <p:cNvPr id="2355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6882" y="2801369"/>
            <a:ext cx="8457123" cy="5853587"/>
          </a:xfrm>
        </p:spPr>
      </p:pic>
    </p:spTree>
    <p:extLst>
      <p:ext uri="{BB962C8B-B14F-4D97-AF65-F5344CB8AC3E}">
        <p14:creationId xmlns:p14="http://schemas.microsoft.com/office/powerpoint/2010/main" val="1802045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xfrm>
            <a:off x="355600" y="469900"/>
            <a:ext cx="12293600" cy="2438400"/>
          </a:xfrm>
          <a:prstGeom prst="rect">
            <a:avLst/>
          </a:prstGeom>
        </p:spPr>
        <p:txBody>
          <a:bodyPr/>
          <a:lstStyle/>
          <a:p>
            <a:pPr algn="ctr"/>
            <a:r>
              <a:rPr dirty="0"/>
              <a:t>Positive approaches</a:t>
            </a:r>
          </a:p>
        </p:txBody>
      </p:sp>
      <p:sp>
        <p:nvSpPr>
          <p:cNvPr id="187" name="Shape 187"/>
          <p:cNvSpPr>
            <a:spLocks noGrp="1"/>
          </p:cNvSpPr>
          <p:nvPr>
            <p:ph type="body" idx="1"/>
          </p:nvPr>
        </p:nvSpPr>
        <p:spPr>
          <a:xfrm>
            <a:off x="355600" y="1790700"/>
            <a:ext cx="12293600" cy="8636000"/>
          </a:xfrm>
          <a:prstGeom prst="rect">
            <a:avLst/>
          </a:prstGeom>
        </p:spPr>
        <p:txBody>
          <a:bodyPr lIns="12700" tIns="12700" rIns="12700" bIns="12700"/>
          <a:lstStyle/>
          <a:p>
            <a:pPr marL="0" indent="0">
              <a:buSzTx/>
              <a:buNone/>
            </a:pPr>
            <a:r>
              <a:rPr dirty="0"/>
              <a:t>Recent better practice research in workplace wellness is demonstrating the importance of </a:t>
            </a:r>
            <a:r>
              <a:rPr dirty="0">
                <a:solidFill>
                  <a:srgbClr val="EA243F"/>
                </a:solidFill>
              </a:rPr>
              <a:t>moving beyond a problem-focused approach</a:t>
            </a:r>
            <a:r>
              <a:rPr dirty="0"/>
              <a:t> to embrace a more positive view of people, their potential and motivations.</a:t>
            </a:r>
          </a:p>
          <a:p>
            <a:pPr marL="0" indent="0">
              <a:spcBef>
                <a:spcPts val="400"/>
              </a:spcBef>
              <a:buSzTx/>
              <a:buNone/>
            </a:pPr>
            <a:r>
              <a:rPr dirty="0"/>
              <a:t>Positive leadership refers to an emphasis on:</a:t>
            </a:r>
          </a:p>
          <a:p>
            <a:pPr marL="573505" lvl="1" indent="-192505">
              <a:spcBef>
                <a:spcPts val="400"/>
              </a:spcBef>
            </a:pPr>
            <a:r>
              <a:rPr sz="3000" dirty="0"/>
              <a:t>What elevates individuals and organizations (in addition to what challenges them)</a:t>
            </a:r>
          </a:p>
          <a:p>
            <a:pPr marL="573505" lvl="1" indent="-192505">
              <a:spcBef>
                <a:spcPts val="400"/>
              </a:spcBef>
            </a:pPr>
            <a:r>
              <a:rPr sz="3000" dirty="0"/>
              <a:t>What goes right in organizations (in addition to what goes wrong) </a:t>
            </a:r>
          </a:p>
          <a:p>
            <a:pPr lvl="1">
              <a:spcBef>
                <a:spcPts val="400"/>
              </a:spcBef>
              <a:defRPr sz="2400"/>
            </a:pPr>
            <a:r>
              <a:rPr sz="3000" dirty="0"/>
              <a:t>What is life-giving (in addition to what is problematic or life-depleting) </a:t>
            </a:r>
          </a:p>
          <a:p>
            <a:pPr lvl="1">
              <a:spcBef>
                <a:spcPts val="400"/>
              </a:spcBef>
              <a:defRPr sz="2400"/>
            </a:pPr>
            <a:r>
              <a:rPr sz="3000" dirty="0"/>
              <a:t>What is experienced as good (in addition to what is objectionable) </a:t>
            </a:r>
          </a:p>
          <a:p>
            <a:pPr lvl="1">
              <a:spcBef>
                <a:spcPts val="400"/>
              </a:spcBef>
              <a:defRPr sz="2400"/>
            </a:pPr>
            <a:r>
              <a:rPr sz="3000" dirty="0"/>
              <a:t>What is extraordinary (in addition to what is merely effective), and what is inspiring (in addition to what is difficult or arduous)</a:t>
            </a:r>
          </a:p>
        </p:txBody>
      </p:sp>
    </p:spTree>
    <p:extLst>
      <p:ext uri="{BB962C8B-B14F-4D97-AF65-F5344CB8AC3E}">
        <p14:creationId xmlns:p14="http://schemas.microsoft.com/office/powerpoint/2010/main" val="53987881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MP900422857.jpg"/>
          <p:cNvPicPr>
            <a:picLocks noGrp="1" noChangeAspect="1"/>
          </p:cNvPicPr>
          <p:nvPr>
            <p:ph type="pic" sz="half" idx="13"/>
          </p:nvPr>
        </p:nvPicPr>
        <p:blipFill>
          <a:blip r:embed="rId2">
            <a:extLst/>
          </a:blip>
          <a:srcRect l="16763" r="16763"/>
          <a:stretch>
            <a:fillRect/>
          </a:stretch>
        </p:blipFill>
        <p:spPr>
          <a:xfrm>
            <a:off x="0" y="5145314"/>
            <a:ext cx="2354167" cy="35414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0800" y="21600"/>
                </a:lnTo>
                <a:lnTo>
                  <a:pt x="21600" y="21600"/>
                </a:lnTo>
                <a:lnTo>
                  <a:pt x="21600" y="12"/>
                </a:lnTo>
                <a:cubicBezTo>
                  <a:pt x="21225" y="15"/>
                  <a:pt x="20310" y="14"/>
                  <a:pt x="20307" y="18"/>
                </a:cubicBezTo>
                <a:cubicBezTo>
                  <a:pt x="20275" y="52"/>
                  <a:pt x="19989" y="88"/>
                  <a:pt x="19669" y="98"/>
                </a:cubicBezTo>
                <a:cubicBezTo>
                  <a:pt x="19353" y="107"/>
                  <a:pt x="19094" y="138"/>
                  <a:pt x="19064" y="170"/>
                </a:cubicBezTo>
                <a:cubicBezTo>
                  <a:pt x="19041" y="196"/>
                  <a:pt x="18576" y="342"/>
                  <a:pt x="18448" y="364"/>
                </a:cubicBezTo>
                <a:cubicBezTo>
                  <a:pt x="18387" y="375"/>
                  <a:pt x="18151" y="389"/>
                  <a:pt x="17924" y="398"/>
                </a:cubicBezTo>
                <a:cubicBezTo>
                  <a:pt x="17524" y="413"/>
                  <a:pt x="17502" y="417"/>
                  <a:pt x="17225" y="505"/>
                </a:cubicBezTo>
                <a:cubicBezTo>
                  <a:pt x="16915" y="603"/>
                  <a:pt x="16417" y="816"/>
                  <a:pt x="16417" y="849"/>
                </a:cubicBezTo>
                <a:cubicBezTo>
                  <a:pt x="16417" y="861"/>
                  <a:pt x="16313" y="943"/>
                  <a:pt x="16186" y="1031"/>
                </a:cubicBezTo>
                <a:cubicBezTo>
                  <a:pt x="15948" y="1198"/>
                  <a:pt x="15730" y="1403"/>
                  <a:pt x="15576" y="1604"/>
                </a:cubicBezTo>
                <a:cubicBezTo>
                  <a:pt x="15527" y="1667"/>
                  <a:pt x="15475" y="1733"/>
                  <a:pt x="15460" y="1751"/>
                </a:cubicBezTo>
                <a:cubicBezTo>
                  <a:pt x="15446" y="1768"/>
                  <a:pt x="15419" y="1804"/>
                  <a:pt x="15402" y="1830"/>
                </a:cubicBezTo>
                <a:cubicBezTo>
                  <a:pt x="15385" y="1856"/>
                  <a:pt x="15263" y="1954"/>
                  <a:pt x="15132" y="2047"/>
                </a:cubicBezTo>
                <a:cubicBezTo>
                  <a:pt x="14711" y="2346"/>
                  <a:pt x="14316" y="2816"/>
                  <a:pt x="14165" y="3196"/>
                </a:cubicBezTo>
                <a:cubicBezTo>
                  <a:pt x="14151" y="3230"/>
                  <a:pt x="14111" y="3330"/>
                  <a:pt x="14075" y="3417"/>
                </a:cubicBezTo>
                <a:cubicBezTo>
                  <a:pt x="13979" y="3654"/>
                  <a:pt x="13931" y="4058"/>
                  <a:pt x="13950" y="4475"/>
                </a:cubicBezTo>
                <a:cubicBezTo>
                  <a:pt x="13959" y="4676"/>
                  <a:pt x="13975" y="4867"/>
                  <a:pt x="13985" y="4899"/>
                </a:cubicBezTo>
                <a:cubicBezTo>
                  <a:pt x="13995" y="4931"/>
                  <a:pt x="14018" y="5017"/>
                  <a:pt x="14036" y="5089"/>
                </a:cubicBezTo>
                <a:cubicBezTo>
                  <a:pt x="14121" y="5428"/>
                  <a:pt x="14286" y="5846"/>
                  <a:pt x="14425" y="6075"/>
                </a:cubicBezTo>
                <a:cubicBezTo>
                  <a:pt x="14478" y="6162"/>
                  <a:pt x="14540" y="6269"/>
                  <a:pt x="14564" y="6314"/>
                </a:cubicBezTo>
                <a:cubicBezTo>
                  <a:pt x="14589" y="6359"/>
                  <a:pt x="14672" y="6483"/>
                  <a:pt x="14748" y="6589"/>
                </a:cubicBezTo>
                <a:cubicBezTo>
                  <a:pt x="14825" y="6695"/>
                  <a:pt x="14903" y="6824"/>
                  <a:pt x="14920" y="6876"/>
                </a:cubicBezTo>
                <a:cubicBezTo>
                  <a:pt x="14997" y="7108"/>
                  <a:pt x="15117" y="7274"/>
                  <a:pt x="15306" y="7404"/>
                </a:cubicBezTo>
                <a:cubicBezTo>
                  <a:pt x="15386" y="7460"/>
                  <a:pt x="15492" y="7555"/>
                  <a:pt x="15541" y="7617"/>
                </a:cubicBezTo>
                <a:cubicBezTo>
                  <a:pt x="15639" y="7743"/>
                  <a:pt x="15781" y="8005"/>
                  <a:pt x="15781" y="8057"/>
                </a:cubicBezTo>
                <a:cubicBezTo>
                  <a:pt x="15781" y="8091"/>
                  <a:pt x="15919" y="8240"/>
                  <a:pt x="16073" y="8374"/>
                </a:cubicBezTo>
                <a:cubicBezTo>
                  <a:pt x="16119" y="8415"/>
                  <a:pt x="16166" y="8479"/>
                  <a:pt x="16178" y="8516"/>
                </a:cubicBezTo>
                <a:cubicBezTo>
                  <a:pt x="16190" y="8554"/>
                  <a:pt x="16213" y="8590"/>
                  <a:pt x="16229" y="8597"/>
                </a:cubicBezTo>
                <a:cubicBezTo>
                  <a:pt x="16245" y="8603"/>
                  <a:pt x="16259" y="8641"/>
                  <a:pt x="16259" y="8680"/>
                </a:cubicBezTo>
                <a:cubicBezTo>
                  <a:pt x="16259" y="8719"/>
                  <a:pt x="16273" y="8757"/>
                  <a:pt x="16290" y="8765"/>
                </a:cubicBezTo>
                <a:cubicBezTo>
                  <a:pt x="16307" y="8772"/>
                  <a:pt x="16321" y="8792"/>
                  <a:pt x="16321" y="8810"/>
                </a:cubicBezTo>
                <a:cubicBezTo>
                  <a:pt x="16321" y="8828"/>
                  <a:pt x="16340" y="8872"/>
                  <a:pt x="16364" y="8909"/>
                </a:cubicBezTo>
                <a:cubicBezTo>
                  <a:pt x="16388" y="8946"/>
                  <a:pt x="16435" y="9042"/>
                  <a:pt x="16466" y="9124"/>
                </a:cubicBezTo>
                <a:cubicBezTo>
                  <a:pt x="16497" y="9205"/>
                  <a:pt x="16555" y="9324"/>
                  <a:pt x="16595" y="9390"/>
                </a:cubicBezTo>
                <a:cubicBezTo>
                  <a:pt x="16635" y="9456"/>
                  <a:pt x="16676" y="9542"/>
                  <a:pt x="16683" y="9580"/>
                </a:cubicBezTo>
                <a:cubicBezTo>
                  <a:pt x="16691" y="9618"/>
                  <a:pt x="16704" y="9664"/>
                  <a:pt x="16715" y="9682"/>
                </a:cubicBezTo>
                <a:cubicBezTo>
                  <a:pt x="16746" y="9735"/>
                  <a:pt x="16770" y="9853"/>
                  <a:pt x="16787" y="10043"/>
                </a:cubicBezTo>
                <a:cubicBezTo>
                  <a:pt x="16801" y="10199"/>
                  <a:pt x="16788" y="10263"/>
                  <a:pt x="16703" y="10493"/>
                </a:cubicBezTo>
                <a:cubicBezTo>
                  <a:pt x="16648" y="10641"/>
                  <a:pt x="16592" y="10777"/>
                  <a:pt x="16578" y="10796"/>
                </a:cubicBezTo>
                <a:cubicBezTo>
                  <a:pt x="16563" y="10815"/>
                  <a:pt x="16524" y="10872"/>
                  <a:pt x="16493" y="10921"/>
                </a:cubicBezTo>
                <a:cubicBezTo>
                  <a:pt x="16401" y="11070"/>
                  <a:pt x="15983" y="11289"/>
                  <a:pt x="15584" y="11396"/>
                </a:cubicBezTo>
                <a:cubicBezTo>
                  <a:pt x="15492" y="11420"/>
                  <a:pt x="15394" y="11453"/>
                  <a:pt x="15367" y="11468"/>
                </a:cubicBezTo>
                <a:cubicBezTo>
                  <a:pt x="15339" y="11484"/>
                  <a:pt x="15297" y="11497"/>
                  <a:pt x="15273" y="11497"/>
                </a:cubicBezTo>
                <a:cubicBezTo>
                  <a:pt x="15216" y="11498"/>
                  <a:pt x="14899" y="11570"/>
                  <a:pt x="14872" y="11588"/>
                </a:cubicBezTo>
                <a:cubicBezTo>
                  <a:pt x="14860" y="11596"/>
                  <a:pt x="14698" y="11601"/>
                  <a:pt x="14512" y="11601"/>
                </a:cubicBezTo>
                <a:cubicBezTo>
                  <a:pt x="14159" y="11601"/>
                  <a:pt x="14111" y="11590"/>
                  <a:pt x="14060" y="11493"/>
                </a:cubicBezTo>
                <a:cubicBezTo>
                  <a:pt x="14036" y="11449"/>
                  <a:pt x="13886" y="11424"/>
                  <a:pt x="13831" y="11454"/>
                </a:cubicBezTo>
                <a:cubicBezTo>
                  <a:pt x="13808" y="11467"/>
                  <a:pt x="13782" y="11531"/>
                  <a:pt x="13774" y="11597"/>
                </a:cubicBezTo>
                <a:cubicBezTo>
                  <a:pt x="13766" y="11663"/>
                  <a:pt x="13744" y="11755"/>
                  <a:pt x="13725" y="11801"/>
                </a:cubicBezTo>
                <a:cubicBezTo>
                  <a:pt x="13706" y="11848"/>
                  <a:pt x="13678" y="11953"/>
                  <a:pt x="13660" y="12034"/>
                </a:cubicBezTo>
                <a:cubicBezTo>
                  <a:pt x="13630" y="12179"/>
                  <a:pt x="13624" y="12184"/>
                  <a:pt x="13432" y="12301"/>
                </a:cubicBezTo>
                <a:cubicBezTo>
                  <a:pt x="13277" y="12395"/>
                  <a:pt x="13189" y="12430"/>
                  <a:pt x="13017" y="12466"/>
                </a:cubicBezTo>
                <a:cubicBezTo>
                  <a:pt x="12780" y="12516"/>
                  <a:pt x="12667" y="12585"/>
                  <a:pt x="12649" y="12694"/>
                </a:cubicBezTo>
                <a:cubicBezTo>
                  <a:pt x="12643" y="12725"/>
                  <a:pt x="12634" y="12771"/>
                  <a:pt x="12625" y="12795"/>
                </a:cubicBezTo>
                <a:cubicBezTo>
                  <a:pt x="12610" y="12841"/>
                  <a:pt x="12259" y="13015"/>
                  <a:pt x="12181" y="13015"/>
                </a:cubicBezTo>
                <a:cubicBezTo>
                  <a:pt x="12157" y="13015"/>
                  <a:pt x="12088" y="13033"/>
                  <a:pt x="12031" y="13055"/>
                </a:cubicBezTo>
                <a:cubicBezTo>
                  <a:pt x="11973" y="13078"/>
                  <a:pt x="11826" y="13110"/>
                  <a:pt x="11704" y="13127"/>
                </a:cubicBezTo>
                <a:cubicBezTo>
                  <a:pt x="11473" y="13159"/>
                  <a:pt x="11323" y="13199"/>
                  <a:pt x="10773" y="13380"/>
                </a:cubicBezTo>
                <a:cubicBezTo>
                  <a:pt x="10420" y="13497"/>
                  <a:pt x="10284" y="13582"/>
                  <a:pt x="10143" y="13774"/>
                </a:cubicBezTo>
                <a:cubicBezTo>
                  <a:pt x="10057" y="13891"/>
                  <a:pt x="9912" y="14190"/>
                  <a:pt x="9912" y="14249"/>
                </a:cubicBezTo>
                <a:cubicBezTo>
                  <a:pt x="9912" y="14273"/>
                  <a:pt x="9891" y="14311"/>
                  <a:pt x="9867" y="14334"/>
                </a:cubicBezTo>
                <a:cubicBezTo>
                  <a:pt x="9843" y="14357"/>
                  <a:pt x="9816" y="14423"/>
                  <a:pt x="9806" y="14481"/>
                </a:cubicBezTo>
                <a:cubicBezTo>
                  <a:pt x="9796" y="14539"/>
                  <a:pt x="9779" y="14646"/>
                  <a:pt x="9767" y="14719"/>
                </a:cubicBezTo>
                <a:cubicBezTo>
                  <a:pt x="9755" y="14791"/>
                  <a:pt x="9733" y="14855"/>
                  <a:pt x="9718" y="14862"/>
                </a:cubicBezTo>
                <a:cubicBezTo>
                  <a:pt x="9703" y="14868"/>
                  <a:pt x="9688" y="14909"/>
                  <a:pt x="9687" y="14951"/>
                </a:cubicBezTo>
                <a:cubicBezTo>
                  <a:pt x="9684" y="15042"/>
                  <a:pt x="9622" y="15250"/>
                  <a:pt x="9585" y="15288"/>
                </a:cubicBezTo>
                <a:cubicBezTo>
                  <a:pt x="9567" y="15307"/>
                  <a:pt x="9541" y="15309"/>
                  <a:pt x="9499" y="15293"/>
                </a:cubicBezTo>
                <a:cubicBezTo>
                  <a:pt x="9466" y="15282"/>
                  <a:pt x="9393" y="15271"/>
                  <a:pt x="9335" y="15271"/>
                </a:cubicBezTo>
                <a:cubicBezTo>
                  <a:pt x="9276" y="15271"/>
                  <a:pt x="9199" y="15260"/>
                  <a:pt x="9164" y="15244"/>
                </a:cubicBezTo>
                <a:cubicBezTo>
                  <a:pt x="9130" y="15229"/>
                  <a:pt x="9031" y="15203"/>
                  <a:pt x="8943" y="15188"/>
                </a:cubicBezTo>
                <a:cubicBezTo>
                  <a:pt x="8856" y="15173"/>
                  <a:pt x="8770" y="15152"/>
                  <a:pt x="8752" y="15143"/>
                </a:cubicBezTo>
                <a:cubicBezTo>
                  <a:pt x="8733" y="15133"/>
                  <a:pt x="8641" y="15117"/>
                  <a:pt x="8546" y="15106"/>
                </a:cubicBezTo>
                <a:cubicBezTo>
                  <a:pt x="8385" y="15088"/>
                  <a:pt x="8180" y="15043"/>
                  <a:pt x="7754" y="14933"/>
                </a:cubicBezTo>
                <a:cubicBezTo>
                  <a:pt x="7658" y="14908"/>
                  <a:pt x="7515" y="14880"/>
                  <a:pt x="7437" y="14870"/>
                </a:cubicBezTo>
                <a:cubicBezTo>
                  <a:pt x="7358" y="14859"/>
                  <a:pt x="7247" y="14835"/>
                  <a:pt x="7192" y="14817"/>
                </a:cubicBezTo>
                <a:cubicBezTo>
                  <a:pt x="7137" y="14800"/>
                  <a:pt x="7024" y="14781"/>
                  <a:pt x="6940" y="14775"/>
                </a:cubicBezTo>
                <a:cubicBezTo>
                  <a:pt x="6855" y="14768"/>
                  <a:pt x="6672" y="14738"/>
                  <a:pt x="6533" y="14710"/>
                </a:cubicBezTo>
                <a:cubicBezTo>
                  <a:pt x="6393" y="14681"/>
                  <a:pt x="6234" y="14649"/>
                  <a:pt x="6181" y="14638"/>
                </a:cubicBezTo>
                <a:cubicBezTo>
                  <a:pt x="6127" y="14627"/>
                  <a:pt x="6039" y="14618"/>
                  <a:pt x="5985" y="14618"/>
                </a:cubicBezTo>
                <a:cubicBezTo>
                  <a:pt x="5931" y="14618"/>
                  <a:pt x="5877" y="14610"/>
                  <a:pt x="5868" y="14600"/>
                </a:cubicBezTo>
                <a:cubicBezTo>
                  <a:pt x="5858" y="14590"/>
                  <a:pt x="5779" y="14576"/>
                  <a:pt x="5690" y="14569"/>
                </a:cubicBezTo>
                <a:cubicBezTo>
                  <a:pt x="5600" y="14562"/>
                  <a:pt x="5510" y="14547"/>
                  <a:pt x="5490" y="14537"/>
                </a:cubicBezTo>
                <a:cubicBezTo>
                  <a:pt x="5470" y="14526"/>
                  <a:pt x="5395" y="14511"/>
                  <a:pt x="5326" y="14503"/>
                </a:cubicBezTo>
                <a:cubicBezTo>
                  <a:pt x="5175" y="14485"/>
                  <a:pt x="5045" y="14399"/>
                  <a:pt x="4921" y="14234"/>
                </a:cubicBezTo>
                <a:cubicBezTo>
                  <a:pt x="4837" y="14123"/>
                  <a:pt x="4829" y="14005"/>
                  <a:pt x="4901" y="13955"/>
                </a:cubicBezTo>
                <a:cubicBezTo>
                  <a:pt x="4917" y="13944"/>
                  <a:pt x="4930" y="13912"/>
                  <a:pt x="4930" y="13885"/>
                </a:cubicBezTo>
                <a:cubicBezTo>
                  <a:pt x="4930" y="13810"/>
                  <a:pt x="5022" y="13701"/>
                  <a:pt x="5063" y="13729"/>
                </a:cubicBezTo>
                <a:cubicBezTo>
                  <a:pt x="5086" y="13744"/>
                  <a:pt x="5118" y="13745"/>
                  <a:pt x="5155" y="13732"/>
                </a:cubicBezTo>
                <a:cubicBezTo>
                  <a:pt x="5192" y="13718"/>
                  <a:pt x="5219" y="13719"/>
                  <a:pt x="5232" y="13733"/>
                </a:cubicBezTo>
                <a:cubicBezTo>
                  <a:pt x="5243" y="13745"/>
                  <a:pt x="5264" y="13749"/>
                  <a:pt x="5279" y="13743"/>
                </a:cubicBezTo>
                <a:cubicBezTo>
                  <a:pt x="5294" y="13737"/>
                  <a:pt x="5313" y="13739"/>
                  <a:pt x="5322" y="13748"/>
                </a:cubicBezTo>
                <a:cubicBezTo>
                  <a:pt x="5348" y="13776"/>
                  <a:pt x="6580" y="13761"/>
                  <a:pt x="6635" y="13732"/>
                </a:cubicBezTo>
                <a:cubicBezTo>
                  <a:pt x="6639" y="13729"/>
                  <a:pt x="6655" y="13725"/>
                  <a:pt x="6668" y="13722"/>
                </a:cubicBezTo>
                <a:cubicBezTo>
                  <a:pt x="6681" y="13720"/>
                  <a:pt x="6745" y="13703"/>
                  <a:pt x="6813" y="13683"/>
                </a:cubicBezTo>
                <a:cubicBezTo>
                  <a:pt x="6880" y="13664"/>
                  <a:pt x="6946" y="13653"/>
                  <a:pt x="6959" y="13659"/>
                </a:cubicBezTo>
                <a:cubicBezTo>
                  <a:pt x="6973" y="13664"/>
                  <a:pt x="7018" y="13651"/>
                  <a:pt x="7059" y="13630"/>
                </a:cubicBezTo>
                <a:cubicBezTo>
                  <a:pt x="7100" y="13609"/>
                  <a:pt x="7150" y="13594"/>
                  <a:pt x="7169" y="13599"/>
                </a:cubicBezTo>
                <a:cubicBezTo>
                  <a:pt x="7187" y="13603"/>
                  <a:pt x="7228" y="13588"/>
                  <a:pt x="7259" y="13565"/>
                </a:cubicBezTo>
                <a:cubicBezTo>
                  <a:pt x="7290" y="13542"/>
                  <a:pt x="7333" y="13528"/>
                  <a:pt x="7355" y="13534"/>
                </a:cubicBezTo>
                <a:cubicBezTo>
                  <a:pt x="7393" y="13544"/>
                  <a:pt x="8039" y="13125"/>
                  <a:pt x="8039" y="13090"/>
                </a:cubicBezTo>
                <a:cubicBezTo>
                  <a:pt x="8039" y="13085"/>
                  <a:pt x="8103" y="13019"/>
                  <a:pt x="8180" y="12946"/>
                </a:cubicBezTo>
                <a:cubicBezTo>
                  <a:pt x="8257" y="12872"/>
                  <a:pt x="8353" y="12774"/>
                  <a:pt x="8393" y="12725"/>
                </a:cubicBezTo>
                <a:cubicBezTo>
                  <a:pt x="8434" y="12676"/>
                  <a:pt x="8563" y="12526"/>
                  <a:pt x="8681" y="12393"/>
                </a:cubicBezTo>
                <a:cubicBezTo>
                  <a:pt x="8799" y="12260"/>
                  <a:pt x="8896" y="12147"/>
                  <a:pt x="8896" y="12141"/>
                </a:cubicBezTo>
                <a:cubicBezTo>
                  <a:pt x="8896" y="12135"/>
                  <a:pt x="8947" y="12078"/>
                  <a:pt x="9008" y="12015"/>
                </a:cubicBezTo>
                <a:cubicBezTo>
                  <a:pt x="9069" y="11951"/>
                  <a:pt x="9117" y="11895"/>
                  <a:pt x="9117" y="11889"/>
                </a:cubicBezTo>
                <a:cubicBezTo>
                  <a:pt x="9117" y="11876"/>
                  <a:pt x="9318" y="11665"/>
                  <a:pt x="9653" y="11327"/>
                </a:cubicBezTo>
                <a:cubicBezTo>
                  <a:pt x="9786" y="11193"/>
                  <a:pt x="9936" y="11033"/>
                  <a:pt x="9986" y="10969"/>
                </a:cubicBezTo>
                <a:cubicBezTo>
                  <a:pt x="10037" y="10905"/>
                  <a:pt x="10120" y="10807"/>
                  <a:pt x="10170" y="10752"/>
                </a:cubicBezTo>
                <a:cubicBezTo>
                  <a:pt x="10220" y="10697"/>
                  <a:pt x="10260" y="10648"/>
                  <a:pt x="10260" y="10643"/>
                </a:cubicBezTo>
                <a:cubicBezTo>
                  <a:pt x="10260" y="10622"/>
                  <a:pt x="10664" y="10242"/>
                  <a:pt x="10927" y="10013"/>
                </a:cubicBezTo>
                <a:cubicBezTo>
                  <a:pt x="11130" y="9837"/>
                  <a:pt x="11204" y="9768"/>
                  <a:pt x="11295" y="9663"/>
                </a:cubicBezTo>
                <a:cubicBezTo>
                  <a:pt x="11692" y="9208"/>
                  <a:pt x="11956" y="8738"/>
                  <a:pt x="12072" y="8279"/>
                </a:cubicBezTo>
                <a:cubicBezTo>
                  <a:pt x="12134" y="8034"/>
                  <a:pt x="12138" y="7965"/>
                  <a:pt x="12117" y="7625"/>
                </a:cubicBezTo>
                <a:cubicBezTo>
                  <a:pt x="12074" y="6949"/>
                  <a:pt x="12071" y="6720"/>
                  <a:pt x="12105" y="6634"/>
                </a:cubicBezTo>
                <a:cubicBezTo>
                  <a:pt x="12123" y="6588"/>
                  <a:pt x="12222" y="6435"/>
                  <a:pt x="12324" y="6296"/>
                </a:cubicBezTo>
                <a:cubicBezTo>
                  <a:pt x="12427" y="6157"/>
                  <a:pt x="12534" y="5981"/>
                  <a:pt x="12563" y="5906"/>
                </a:cubicBezTo>
                <a:cubicBezTo>
                  <a:pt x="12591" y="5831"/>
                  <a:pt x="12628" y="5754"/>
                  <a:pt x="12643" y="5734"/>
                </a:cubicBezTo>
                <a:cubicBezTo>
                  <a:pt x="12661" y="5711"/>
                  <a:pt x="12651" y="5675"/>
                  <a:pt x="12616" y="5629"/>
                </a:cubicBezTo>
                <a:cubicBezTo>
                  <a:pt x="12525" y="5512"/>
                  <a:pt x="12544" y="5199"/>
                  <a:pt x="12665" y="4799"/>
                </a:cubicBezTo>
                <a:cubicBezTo>
                  <a:pt x="12786" y="4396"/>
                  <a:pt x="12827" y="4166"/>
                  <a:pt x="12835" y="3837"/>
                </a:cubicBezTo>
                <a:cubicBezTo>
                  <a:pt x="12842" y="3541"/>
                  <a:pt x="12896" y="3278"/>
                  <a:pt x="12950" y="3285"/>
                </a:cubicBezTo>
                <a:cubicBezTo>
                  <a:pt x="12971" y="3288"/>
                  <a:pt x="12989" y="3270"/>
                  <a:pt x="12989" y="3244"/>
                </a:cubicBezTo>
                <a:cubicBezTo>
                  <a:pt x="12993" y="3063"/>
                  <a:pt x="12972" y="2756"/>
                  <a:pt x="12948" y="2658"/>
                </a:cubicBezTo>
                <a:cubicBezTo>
                  <a:pt x="12929" y="2578"/>
                  <a:pt x="12900" y="2436"/>
                  <a:pt x="12858" y="2216"/>
                </a:cubicBezTo>
                <a:cubicBezTo>
                  <a:pt x="12837" y="2106"/>
                  <a:pt x="12801" y="1992"/>
                  <a:pt x="12778" y="1963"/>
                </a:cubicBezTo>
                <a:cubicBezTo>
                  <a:pt x="12755" y="1933"/>
                  <a:pt x="12735" y="1894"/>
                  <a:pt x="12735" y="1877"/>
                </a:cubicBezTo>
                <a:cubicBezTo>
                  <a:pt x="12735" y="1843"/>
                  <a:pt x="12558" y="1498"/>
                  <a:pt x="12471" y="1363"/>
                </a:cubicBezTo>
                <a:cubicBezTo>
                  <a:pt x="12410" y="1269"/>
                  <a:pt x="12405" y="1232"/>
                  <a:pt x="12449" y="1213"/>
                </a:cubicBezTo>
                <a:cubicBezTo>
                  <a:pt x="12469" y="1205"/>
                  <a:pt x="12463" y="1176"/>
                  <a:pt x="12432" y="1135"/>
                </a:cubicBezTo>
                <a:cubicBezTo>
                  <a:pt x="12404" y="1100"/>
                  <a:pt x="12388" y="1046"/>
                  <a:pt x="12397" y="1017"/>
                </a:cubicBezTo>
                <a:cubicBezTo>
                  <a:pt x="12405" y="987"/>
                  <a:pt x="12386" y="936"/>
                  <a:pt x="12352" y="897"/>
                </a:cubicBezTo>
                <a:cubicBezTo>
                  <a:pt x="12319" y="860"/>
                  <a:pt x="12290" y="787"/>
                  <a:pt x="12287" y="736"/>
                </a:cubicBezTo>
                <a:cubicBezTo>
                  <a:pt x="12284" y="685"/>
                  <a:pt x="12271" y="629"/>
                  <a:pt x="12258" y="611"/>
                </a:cubicBezTo>
                <a:cubicBezTo>
                  <a:pt x="12244" y="594"/>
                  <a:pt x="12201" y="519"/>
                  <a:pt x="12162" y="443"/>
                </a:cubicBezTo>
                <a:cubicBezTo>
                  <a:pt x="12123" y="368"/>
                  <a:pt x="12049" y="238"/>
                  <a:pt x="11997" y="153"/>
                </a:cubicBezTo>
                <a:lnTo>
                  <a:pt x="11905" y="0"/>
                </a:lnTo>
                <a:lnTo>
                  <a:pt x="3228" y="0"/>
                </a:lnTo>
                <a:lnTo>
                  <a:pt x="0" y="0"/>
                </a:lnTo>
                <a:close/>
              </a:path>
            </a:pathLst>
          </a:custGeom>
        </p:spPr>
      </p:pic>
      <p:sp>
        <p:nvSpPr>
          <p:cNvPr id="190" name="Shape 190"/>
          <p:cNvSpPr>
            <a:spLocks noGrp="1"/>
          </p:cNvSpPr>
          <p:nvPr>
            <p:ph type="title"/>
          </p:nvPr>
        </p:nvSpPr>
        <p:spPr>
          <a:prstGeom prst="rect">
            <a:avLst/>
          </a:prstGeom>
        </p:spPr>
        <p:txBody>
          <a:bodyPr/>
          <a:lstStyle/>
          <a:p>
            <a:pPr algn="ctr"/>
            <a:r>
              <a:rPr dirty="0"/>
              <a:t>Assumptions related to positive Leadership</a:t>
            </a:r>
          </a:p>
        </p:txBody>
      </p:sp>
      <p:sp>
        <p:nvSpPr>
          <p:cNvPr id="191" name="Shape 191"/>
          <p:cNvSpPr>
            <a:spLocks noGrp="1"/>
          </p:cNvSpPr>
          <p:nvPr>
            <p:ph type="body" sz="half" idx="1"/>
          </p:nvPr>
        </p:nvSpPr>
        <p:spPr>
          <a:xfrm>
            <a:off x="3779520" y="2844800"/>
            <a:ext cx="8412479" cy="5842000"/>
          </a:xfrm>
          <a:prstGeom prst="rect">
            <a:avLst/>
          </a:prstGeom>
        </p:spPr>
        <p:txBody>
          <a:bodyPr/>
          <a:lstStyle/>
          <a:p>
            <a:pPr>
              <a:spcBef>
                <a:spcPts val="400"/>
              </a:spcBef>
              <a:defRPr sz="2800"/>
            </a:pPr>
            <a:r>
              <a:rPr dirty="0"/>
              <a:t>People have inner strengths and gifts that support their capacity to initiate, direct and sustain positive work and life directions </a:t>
            </a:r>
            <a:r>
              <a:rPr sz="2000" dirty="0"/>
              <a:t>(Hamilton &amp; Hamilton, 2004; Losier and Morrison, 2007). </a:t>
            </a:r>
          </a:p>
          <a:p>
            <a:pPr marL="0" indent="0" algn="ctr">
              <a:spcBef>
                <a:spcPts val="400"/>
              </a:spcBef>
              <a:buSzTx/>
              <a:buNone/>
              <a:defRPr sz="2800">
                <a:solidFill>
                  <a:srgbClr val="E5233F"/>
                </a:solidFill>
              </a:defRPr>
            </a:pPr>
            <a:endParaRPr dirty="0"/>
          </a:p>
          <a:p>
            <a:pPr>
              <a:spcBef>
                <a:spcPts val="400"/>
              </a:spcBef>
              <a:defRPr sz="2800"/>
            </a:pPr>
            <a:r>
              <a:rPr dirty="0"/>
              <a:t>Engagement and empowerment are critical considerations for facilitating positive development or change </a:t>
            </a:r>
            <a:r>
              <a:rPr sz="2000" dirty="0"/>
              <a:t>(CSPH, 2002; Deci &amp; Ryan, 2007).</a:t>
            </a:r>
            <a:r>
              <a:rPr dirty="0"/>
              <a:t> </a:t>
            </a:r>
          </a:p>
        </p:txBody>
      </p:sp>
    </p:spTree>
    <p:extLst>
      <p:ext uri="{BB962C8B-B14F-4D97-AF65-F5344CB8AC3E}">
        <p14:creationId xmlns:p14="http://schemas.microsoft.com/office/powerpoint/2010/main" val="37864673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p:cNvSpPr>
          <p:nvPr>
            <p:ph type="title"/>
          </p:nvPr>
        </p:nvSpPr>
        <p:spPr>
          <a:xfrm>
            <a:off x="1857023" y="839407"/>
            <a:ext cx="9345910" cy="1492245"/>
          </a:xfrm>
          <a:prstGeom prst="rect">
            <a:avLst/>
          </a:prstGeom>
        </p:spPr>
        <p:txBody>
          <a:bodyPr/>
          <a:lstStyle/>
          <a:p>
            <a:pPr algn="ctr"/>
            <a:r>
              <a:t>Assumptions related to positive Leadership</a:t>
            </a:r>
          </a:p>
        </p:txBody>
      </p:sp>
      <p:sp>
        <p:nvSpPr>
          <p:cNvPr id="195" name="Shape 195"/>
          <p:cNvSpPr>
            <a:spLocks noGrp="1"/>
          </p:cNvSpPr>
          <p:nvPr>
            <p:ph type="body" sz="half" idx="1"/>
          </p:nvPr>
        </p:nvSpPr>
        <p:spPr>
          <a:xfrm>
            <a:off x="889000" y="2578100"/>
            <a:ext cx="10693400" cy="5842000"/>
          </a:xfrm>
          <a:prstGeom prst="rect">
            <a:avLst/>
          </a:prstGeom>
        </p:spPr>
        <p:txBody>
          <a:bodyPr>
            <a:noAutofit/>
          </a:bodyPr>
          <a:lstStyle/>
          <a:p>
            <a:pPr>
              <a:spcBef>
                <a:spcPts val="400"/>
              </a:spcBef>
              <a:defRPr sz="2800"/>
            </a:pPr>
            <a:r>
              <a:rPr sz="3200" dirty="0"/>
              <a:t>Social contexts and networks provide important resources and influences that have the capacity to contribute to and enhance psychological wellbeing.</a:t>
            </a:r>
          </a:p>
          <a:p>
            <a:pPr marL="0" indent="0" algn="ctr">
              <a:spcBef>
                <a:spcPts val="400"/>
              </a:spcBef>
              <a:buSzTx/>
              <a:buNone/>
              <a:defRPr sz="2800">
                <a:solidFill>
                  <a:srgbClr val="E5233F"/>
                </a:solidFill>
              </a:defRPr>
            </a:pPr>
            <a:endParaRPr sz="3200" dirty="0"/>
          </a:p>
          <a:p>
            <a:pPr>
              <a:spcBef>
                <a:spcPts val="400"/>
              </a:spcBef>
              <a:defRPr sz="2800"/>
            </a:pPr>
            <a:r>
              <a:rPr sz="3200" dirty="0"/>
              <a:t>People’s relationships with others that contribute to psychological wellbeing are characterized by interactions that convey genuineness, empathy, unconditional caring and affirmation.</a:t>
            </a:r>
          </a:p>
        </p:txBody>
      </p:sp>
    </p:spTree>
    <p:extLst>
      <p:ext uri="{BB962C8B-B14F-4D97-AF65-F5344CB8AC3E}">
        <p14:creationId xmlns:p14="http://schemas.microsoft.com/office/powerpoint/2010/main" val="92164589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custDataLst>
              <p:tags r:id="rId1"/>
            </p:custDataLst>
          </p:nvPr>
        </p:nvSpPr>
        <p:spPr>
          <a:xfrm>
            <a:off x="1767171" y="0"/>
            <a:ext cx="9645227" cy="941360"/>
          </a:xfrm>
          <a:prstGeom prst="rect">
            <a:avLst/>
          </a:prstGeom>
        </p:spPr>
        <p:txBody>
          <a:bodyPr/>
          <a:lstStyle>
            <a:lvl1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9pPr>
          </a:lstStyle>
          <a:p>
            <a:pPr hangingPunct="1"/>
            <a:r>
              <a:rPr lang="en-CA" dirty="0" smtClean="0"/>
              <a:t>Practice activity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257" y="1733568"/>
            <a:ext cx="8476944" cy="6894581"/>
          </a:xfrm>
          <a:prstGeom prst="rect">
            <a:avLst/>
          </a:prstGeom>
        </p:spPr>
      </p:pic>
    </p:spTree>
    <p:extLst>
      <p:ext uri="{BB962C8B-B14F-4D97-AF65-F5344CB8AC3E}">
        <p14:creationId xmlns:p14="http://schemas.microsoft.com/office/powerpoint/2010/main" val="14934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title"/>
          </p:nvPr>
        </p:nvSpPr>
        <p:spPr>
          <a:prstGeom prst="rect">
            <a:avLst/>
          </a:prstGeom>
        </p:spPr>
        <p:txBody>
          <a:bodyPr/>
          <a:lstStyle/>
          <a:p>
            <a:r>
              <a:t>positive leadership strategies</a:t>
            </a:r>
          </a:p>
        </p:txBody>
      </p:sp>
      <p:sp>
        <p:nvSpPr>
          <p:cNvPr id="198" name="Shape 198"/>
          <p:cNvSpPr/>
          <p:nvPr/>
        </p:nvSpPr>
        <p:spPr>
          <a:xfrm>
            <a:off x="9788723" y="9245600"/>
            <a:ext cx="29718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600"/>
            </a:lvl1pPr>
          </a:lstStyle>
          <a:p>
            <a:r>
              <a:t>Adapted from Cameron 2012 </a:t>
            </a:r>
          </a:p>
        </p:txBody>
      </p:sp>
      <p:pic>
        <p:nvPicPr>
          <p:cNvPr id="2" name="Picture 1"/>
          <p:cNvPicPr>
            <a:picLocks noChangeAspect="1"/>
          </p:cNvPicPr>
          <p:nvPr/>
        </p:nvPicPr>
        <p:blipFill>
          <a:blip r:embed="rId2"/>
          <a:stretch>
            <a:fillRect/>
          </a:stretch>
        </p:blipFill>
        <p:spPr>
          <a:xfrm>
            <a:off x="2526224" y="2862559"/>
            <a:ext cx="8347882" cy="5293356"/>
          </a:xfrm>
          <a:prstGeom prst="rect">
            <a:avLst/>
          </a:prstGeom>
        </p:spPr>
      </p:pic>
    </p:spTree>
    <p:extLst>
      <p:ext uri="{BB962C8B-B14F-4D97-AF65-F5344CB8AC3E}">
        <p14:creationId xmlns:p14="http://schemas.microsoft.com/office/powerpoint/2010/main" val="1528893229"/>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591</TotalTime>
  <Words>1124</Words>
  <Application>Microsoft Macintosh PowerPoint</Application>
  <PresentationFormat>Custom</PresentationFormat>
  <Paragraphs>116</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Gill Sans Light</vt:lpstr>
      <vt:lpstr>Gill Sans MT</vt:lpstr>
      <vt:lpstr>Lucida Grande</vt:lpstr>
      <vt:lpstr>Trebuchet MS</vt:lpstr>
      <vt:lpstr>Arial</vt:lpstr>
      <vt:lpstr>Gallery</vt:lpstr>
      <vt:lpstr>Positive Leadership Perspectives and practices</vt:lpstr>
      <vt:lpstr>Learning Objectives</vt:lpstr>
      <vt:lpstr>Overview of session</vt:lpstr>
      <vt:lpstr>Positive Workplace framework</vt:lpstr>
      <vt:lpstr>Positive approaches</vt:lpstr>
      <vt:lpstr>Assumptions related to positive Leadership</vt:lpstr>
      <vt:lpstr>Assumptions related to positive Leadership</vt:lpstr>
      <vt:lpstr>PowerPoint Presentation</vt:lpstr>
      <vt:lpstr>positive leadership strategies</vt:lpstr>
      <vt:lpstr>1. Leadership Virtues in Action</vt:lpstr>
      <vt:lpstr>Compassion in Action</vt:lpstr>
      <vt:lpstr>Forgiveness in Action</vt:lpstr>
      <vt:lpstr>Gratitude in Action</vt:lpstr>
      <vt:lpstr>2. Energizing skills</vt:lpstr>
      <vt:lpstr>Positive Energizers…</vt:lpstr>
      <vt:lpstr>Energizing Others Using Strengths</vt:lpstr>
      <vt:lpstr>3. Positive communication</vt:lpstr>
      <vt:lpstr>Supportive Communication</vt:lpstr>
      <vt:lpstr>4. Motivational knowledge and skills</vt:lpstr>
      <vt:lpstr>Motivational Knowledge and Skills</vt:lpstr>
      <vt:lpstr>5. Operational tasks</vt:lpstr>
      <vt:lpstr>Team Building and Professional Learning</vt:lpstr>
      <vt:lpstr>Application Activity</vt:lpstr>
      <vt:lpstr>Role of PWF Trainers</vt:lpstr>
      <vt:lpstr>Online resources</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leadership: perspectives and practices</dc:title>
  <dc:creator>mthebeau</dc:creator>
  <cp:lastModifiedBy>Patricia Peterson</cp:lastModifiedBy>
  <cp:revision>50</cp:revision>
  <dcterms:modified xsi:type="dcterms:W3CDTF">2018-09-14T12:51:59Z</dcterms:modified>
</cp:coreProperties>
</file>